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61"/>
  </p:notesMasterIdLst>
  <p:handoutMasterIdLst>
    <p:handoutMasterId r:id="rId62"/>
  </p:handoutMasterIdLst>
  <p:sldIdLst>
    <p:sldId id="356" r:id="rId5"/>
    <p:sldId id="351" r:id="rId6"/>
    <p:sldId id="257" r:id="rId7"/>
    <p:sldId id="357" r:id="rId8"/>
    <p:sldId id="359" r:id="rId9"/>
    <p:sldId id="350" r:id="rId10"/>
    <p:sldId id="284" r:id="rId11"/>
    <p:sldId id="285" r:id="rId12"/>
    <p:sldId id="354" r:id="rId13"/>
    <p:sldId id="360" r:id="rId14"/>
    <p:sldId id="361" r:id="rId15"/>
    <p:sldId id="363" r:id="rId16"/>
    <p:sldId id="362" r:id="rId17"/>
    <p:sldId id="364" r:id="rId18"/>
    <p:sldId id="365" r:id="rId19"/>
    <p:sldId id="366" r:id="rId20"/>
    <p:sldId id="367" r:id="rId21"/>
    <p:sldId id="347" r:id="rId22"/>
    <p:sldId id="401" r:id="rId23"/>
    <p:sldId id="368" r:id="rId24"/>
    <p:sldId id="369" r:id="rId25"/>
    <p:sldId id="370" r:id="rId26"/>
    <p:sldId id="371" r:id="rId27"/>
    <p:sldId id="372" r:id="rId28"/>
    <p:sldId id="373" r:id="rId29"/>
    <p:sldId id="374" r:id="rId30"/>
    <p:sldId id="375" r:id="rId31"/>
    <p:sldId id="400" r:id="rId32"/>
    <p:sldId id="376" r:id="rId33"/>
    <p:sldId id="377" r:id="rId34"/>
    <p:sldId id="378" r:id="rId35"/>
    <p:sldId id="379" r:id="rId36"/>
    <p:sldId id="380" r:id="rId37"/>
    <p:sldId id="381" r:id="rId38"/>
    <p:sldId id="404" r:id="rId39"/>
    <p:sldId id="402" r:id="rId40"/>
    <p:sldId id="403" r:id="rId41"/>
    <p:sldId id="382" r:id="rId42"/>
    <p:sldId id="383" r:id="rId43"/>
    <p:sldId id="384" r:id="rId44"/>
    <p:sldId id="385" r:id="rId45"/>
    <p:sldId id="386" r:id="rId46"/>
    <p:sldId id="387" r:id="rId47"/>
    <p:sldId id="388" r:id="rId48"/>
    <p:sldId id="389" r:id="rId49"/>
    <p:sldId id="390" r:id="rId50"/>
    <p:sldId id="391" r:id="rId51"/>
    <p:sldId id="392" r:id="rId52"/>
    <p:sldId id="393" r:id="rId53"/>
    <p:sldId id="394" r:id="rId54"/>
    <p:sldId id="395" r:id="rId55"/>
    <p:sldId id="396" r:id="rId56"/>
    <p:sldId id="397" r:id="rId57"/>
    <p:sldId id="399" r:id="rId58"/>
    <p:sldId id="398" r:id="rId59"/>
    <p:sldId id="405" r:id="rId60"/>
  </p:sldIdLst>
  <p:sldSz cx="12192000" cy="6858000"/>
  <p:notesSz cx="6858000" cy="9144000"/>
  <p:defaultTextStyle>
    <a:defPPr rtl="0"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5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1919"/>
    <a:srgbClr val="FFFFFF"/>
    <a:srgbClr val="EDEFF7"/>
    <a:srgbClr val="D0D1D9"/>
    <a:srgbClr val="F6F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浅色样式 3 - 强调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799B23B-EC83-4686-B30A-512413B5E67A}" styleName="浅色样式 3 - 强调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34" autoAdjust="0"/>
  </p:normalViewPr>
  <p:slideViewPr>
    <p:cSldViewPr snapToGrid="0" showGuides="1">
      <p:cViewPr varScale="1">
        <p:scale>
          <a:sx n="85" d="100"/>
          <a:sy n="85" d="100"/>
        </p:scale>
        <p:origin x="590" y="62"/>
      </p:cViewPr>
      <p:guideLst>
        <p:guide pos="3840"/>
        <p:guide orient="horz" pos="25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364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tableStyles" Target="tableStyles.xml"/><Relationship Id="rId5" Type="http://schemas.openxmlformats.org/officeDocument/2006/relationships/slide" Target="slides/slide1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279F1D6-1ADB-41C3-AC72-D8BB63E0480A}" type="datetime1">
              <a:rPr lang="es-ES" smtClean="0"/>
              <a:t>26/05/2026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71D5864-DF60-490B-BE3C-166E6D9CB7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0A0981-97B1-4095-B2E8-5371F996F5CA}" type="datetime1">
              <a:rPr lang="es-ES" smtClean="0"/>
              <a:t>26/05/2026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67E557C-9E66-43F1-9F87-179A985BA47D}" type="slidenum">
              <a:rPr lang="es-ES" noProof="0" smtClean="0"/>
              <a:t>‹Nº›</a:t>
            </a:fld>
            <a:endParaRPr lang="es-ES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767E557C-9E66-43F1-9F87-179A985BA47D}" type="slidenum">
              <a:rPr lang="es-ES" smtClean="0"/>
              <a:t>1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767E557C-9E66-43F1-9F87-179A985BA47D}" type="slidenum">
              <a:rPr lang="es-ES" smtClean="0"/>
              <a:t>2</a:t>
            </a:fld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767E557C-9E66-43F1-9F87-179A985BA47D}" type="slidenum">
              <a:rPr lang="es-ES" smtClean="0"/>
              <a:t>3</a:t>
            </a:fld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767E557C-9E66-43F1-9F87-179A985BA47D}" type="slidenum">
              <a:rPr lang="es-ES" smtClean="0"/>
              <a:t>4</a:t>
            </a:fld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767E557C-9E66-43F1-9F87-179A985BA47D}" type="slidenum">
              <a:rPr lang="es-ES" smtClean="0"/>
              <a:t>5</a:t>
            </a:fld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767E557C-9E66-43F1-9F87-179A985BA47D}" type="slidenum">
              <a:rPr lang="es-ES" smtClean="0"/>
              <a:t>6</a:t>
            </a:fld>
            <a:endParaRPr 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767E557C-9E66-43F1-9F87-179A985BA47D}" type="slidenum">
              <a:rPr lang="es-ES" smtClean="0"/>
              <a:t>7</a:t>
            </a:fld>
            <a:endParaRPr 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767E557C-9E66-43F1-9F87-179A985BA47D}" type="slidenum">
              <a:rPr lang="es-ES" smtClean="0"/>
              <a:t>8</a:t>
            </a:fld>
            <a:endParaRPr 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767E557C-9E66-43F1-9F87-179A985BA47D}" type="slidenum">
              <a:rPr lang="es-ES" smtClean="0"/>
              <a:t>9</a:t>
            </a:fld>
            <a:endParaRPr 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767E557C-9E66-43F1-9F87-179A985BA47D}" type="slidenum">
              <a:rPr lang="es-ES" smtClean="0"/>
              <a:t>10</a:t>
            </a:fld>
            <a:endParaRPr lang="es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67E557C-9E66-43F1-9F87-179A985BA47D}" type="slidenum">
              <a:rPr lang="es-ES" smtClean="0"/>
              <a:t>11</a:t>
            </a:fld>
            <a:endParaRPr lang="es-E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67E557C-9E66-43F1-9F87-179A985BA47D}" type="slidenum">
              <a:rPr lang="es-ES" smtClean="0"/>
              <a:t>12</a:t>
            </a:fld>
            <a:endParaRPr lang="es-E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67E557C-9E66-43F1-9F87-179A985BA47D}" type="slidenum">
              <a:rPr lang="es-ES" smtClean="0"/>
              <a:t>13</a:t>
            </a:fld>
            <a:endParaRPr lang="es-E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67E557C-9E66-43F1-9F87-179A985BA47D}" type="slidenum">
              <a:rPr lang="es-ES" smtClean="0"/>
              <a:t>14</a:t>
            </a:fld>
            <a:endParaRPr lang="es-E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67E557C-9E66-43F1-9F87-179A985BA47D}" type="slidenum">
              <a:rPr lang="es-ES" smtClean="0"/>
              <a:t>15</a:t>
            </a:fld>
            <a:endParaRPr lang="es-E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67E557C-9E66-43F1-9F87-179A985BA47D}" type="slidenum">
              <a:rPr lang="es-ES" smtClean="0"/>
              <a:t>16</a:t>
            </a:fld>
            <a:endParaRPr lang="es-E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67E557C-9E66-43F1-9F87-179A985BA47D}" type="slidenum">
              <a:rPr lang="es-ES" smtClean="0"/>
              <a:t>17</a:t>
            </a:fld>
            <a:endParaRPr lang="es-E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67E557C-9E66-43F1-9F87-179A985BA47D}" type="slidenum">
              <a:rPr lang="es-ES" smtClean="0"/>
              <a:t>18</a:t>
            </a:fld>
            <a:endParaRPr lang="es-E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67E557C-9E66-43F1-9F87-179A985BA47D}" type="slidenum">
              <a:rPr lang="es-ES" smtClean="0"/>
              <a:t>20</a:t>
            </a:fld>
            <a:endParaRPr lang="es-E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67E557C-9E66-43F1-9F87-179A985BA47D}" type="slidenum">
              <a:rPr lang="es-ES" smtClean="0"/>
              <a:t>21</a:t>
            </a:fld>
            <a:endParaRPr lang="es-E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67E557C-9E66-43F1-9F87-179A985BA47D}" type="slidenum">
              <a:rPr lang="es-ES" smtClean="0"/>
              <a:t>22</a:t>
            </a:fld>
            <a:endParaRPr lang="es-E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67E557C-9E66-43F1-9F87-179A985BA47D}" type="slidenum">
              <a:rPr lang="es-ES" smtClean="0"/>
              <a:t>23</a:t>
            </a:fld>
            <a:endParaRPr lang="es-E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67E557C-9E66-43F1-9F87-179A985BA47D}" type="slidenum">
              <a:rPr lang="es-ES" smtClean="0"/>
              <a:t>24</a:t>
            </a:fld>
            <a:endParaRPr lang="es-E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67E557C-9E66-43F1-9F87-179A985BA47D}" type="slidenum">
              <a:rPr lang="es-ES" smtClean="0"/>
              <a:t>25</a:t>
            </a:fld>
            <a:endParaRPr lang="es-E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67E557C-9E66-43F1-9F87-179A985BA47D}" type="slidenum">
              <a:rPr lang="es-ES" smtClean="0"/>
              <a:t>26</a:t>
            </a:fld>
            <a:endParaRPr lang="es-E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67E557C-9E66-43F1-9F87-179A985BA47D}" type="slidenum">
              <a:rPr lang="es-ES" smtClean="0"/>
              <a:t>27</a:t>
            </a:fld>
            <a:endParaRPr lang="es-E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67E557C-9E66-43F1-9F87-179A985BA47D}" type="slidenum">
              <a:rPr lang="es-ES" smtClean="0"/>
              <a:t>29</a:t>
            </a:fld>
            <a:endParaRPr lang="es-E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67E557C-9E66-43F1-9F87-179A985BA47D}" type="slidenum">
              <a:rPr lang="es-ES" smtClean="0"/>
              <a:t>30</a:t>
            </a:fld>
            <a:endParaRPr lang="es-E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67E557C-9E66-43F1-9F87-179A985BA47D}" type="slidenum">
              <a:rPr lang="es-ES" smtClean="0"/>
              <a:t>31</a:t>
            </a:fld>
            <a:endParaRPr lang="es-E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67E557C-9E66-43F1-9F87-179A985BA47D}" type="slidenum">
              <a:rPr lang="es-ES" smtClean="0"/>
              <a:t>32</a:t>
            </a:fld>
            <a:endParaRPr lang="es-E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67E557C-9E66-43F1-9F87-179A985BA47D}" type="slidenum">
              <a:rPr lang="es-ES" smtClean="0"/>
              <a:t>33</a:t>
            </a:fld>
            <a:endParaRPr lang="es-E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67E557C-9E66-43F1-9F87-179A985BA47D}" type="slidenum">
              <a:rPr lang="es-ES" smtClean="0"/>
              <a:t>34</a:t>
            </a:fld>
            <a:endParaRPr lang="es-E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67E557C-9E66-43F1-9F87-179A985BA47D}" type="slidenum">
              <a:rPr lang="es-ES" smtClean="0"/>
              <a:t>38</a:t>
            </a:fld>
            <a:endParaRPr lang="es-E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67E557C-9E66-43F1-9F87-179A985BA47D}" type="slidenum">
              <a:rPr lang="es-ES" smtClean="0"/>
              <a:t>39</a:t>
            </a:fld>
            <a:endParaRPr lang="es-E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67E557C-9E66-43F1-9F87-179A985BA47D}" type="slidenum">
              <a:rPr lang="es-ES" smtClean="0"/>
              <a:t>40</a:t>
            </a:fld>
            <a:endParaRPr lang="es-E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67E557C-9E66-43F1-9F87-179A985BA47D}" type="slidenum">
              <a:rPr lang="es-ES" smtClean="0"/>
              <a:t>41</a:t>
            </a:fld>
            <a:endParaRPr lang="es-E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67E557C-9E66-43F1-9F87-179A985BA47D}" type="slidenum">
              <a:rPr lang="es-ES" smtClean="0"/>
              <a:t>42</a:t>
            </a:fld>
            <a:endParaRPr lang="es-E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67E557C-9E66-43F1-9F87-179A985BA47D}" type="slidenum">
              <a:rPr lang="es-ES" smtClean="0"/>
              <a:t>43</a:t>
            </a:fld>
            <a:endParaRPr lang="es-E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67E557C-9E66-43F1-9F87-179A985BA47D}" type="slidenum">
              <a:rPr lang="es-ES" smtClean="0"/>
              <a:t>44</a:t>
            </a:fld>
            <a:endParaRPr lang="es-E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67E557C-9E66-43F1-9F87-179A985BA47D}" type="slidenum">
              <a:rPr lang="es-ES" smtClean="0"/>
              <a:t>45</a:t>
            </a:fld>
            <a:endParaRPr lang="es-E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67E557C-9E66-43F1-9F87-179A985BA47D}" type="slidenum">
              <a:rPr lang="es-ES" smtClean="0"/>
              <a:t>46</a:t>
            </a:fld>
            <a:endParaRPr lang="es-E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67E557C-9E66-43F1-9F87-179A985BA47D}" type="slidenum">
              <a:rPr lang="es-ES" smtClean="0"/>
              <a:t>47</a:t>
            </a:fld>
            <a:endParaRPr lang="es-E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67E557C-9E66-43F1-9F87-179A985BA47D}" type="slidenum">
              <a:rPr lang="es-ES" smtClean="0"/>
              <a:t>48</a:t>
            </a:fld>
            <a:endParaRPr lang="es-E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67E557C-9E66-43F1-9F87-179A985BA47D}" type="slidenum">
              <a:rPr lang="es-ES" smtClean="0"/>
              <a:t>49</a:t>
            </a:fld>
            <a:endParaRPr lang="es-E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67E557C-9E66-43F1-9F87-179A985BA47D}" type="slidenum">
              <a:rPr lang="es-ES" smtClean="0"/>
              <a:t>50</a:t>
            </a:fld>
            <a:endParaRPr lang="es-E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67E557C-9E66-43F1-9F87-179A985BA47D}" type="slidenum">
              <a:rPr lang="es-ES" smtClean="0"/>
              <a:t>51</a:t>
            </a:fld>
            <a:endParaRPr lang="es-E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67E557C-9E66-43F1-9F87-179A985BA47D}" type="slidenum">
              <a:rPr lang="es-ES" smtClean="0"/>
              <a:t>52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"/>
          <p:cNvSpPr/>
          <p:nvPr userDrawn="1"/>
        </p:nvSpPr>
        <p:spPr>
          <a:xfrm flipH="1">
            <a:off x="-1" y="4450188"/>
            <a:ext cx="12192000" cy="240781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s-ES" sz="1600" noProof="0"/>
          </a:p>
        </p:txBody>
      </p:sp>
      <p:sp>
        <p:nvSpPr>
          <p:cNvPr id="11" name="Rectángulo"/>
          <p:cNvSpPr/>
          <p:nvPr userDrawn="1"/>
        </p:nvSpPr>
        <p:spPr>
          <a:xfrm>
            <a:off x="635000" y="633875"/>
            <a:ext cx="10922000" cy="5590250"/>
          </a:xfrm>
          <a:prstGeom prst="rect">
            <a:avLst/>
          </a:prstGeom>
          <a:solidFill>
            <a:srgbClr val="F6F9FF"/>
          </a:solidFill>
          <a:ln w="12700">
            <a:noFill/>
            <a:miter lim="400000"/>
          </a:ln>
          <a:effectLst>
            <a:outerShdw blurRad="254000" dist="25400" dir="2700000" rotWithShape="0">
              <a:srgbClr val="1F2125">
                <a:alpha val="15000"/>
              </a:srgbClr>
            </a:outerShdw>
          </a:effectLst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E8ECF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s-ES" sz="1600" noProof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8000" cap="all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1100051" y="4645152"/>
            <a:ext cx="10058400" cy="1143000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es-ES" noProof="0"/>
              <a:t>Haga clic para modificar el estilo de subtítulo del patrón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"/>
          <p:cNvSpPr/>
          <p:nvPr userDrawn="1"/>
        </p:nvSpPr>
        <p:spPr>
          <a:xfrm>
            <a:off x="635000" y="633875"/>
            <a:ext cx="10922000" cy="5590250"/>
          </a:xfrm>
          <a:prstGeom prst="rect">
            <a:avLst/>
          </a:prstGeom>
          <a:solidFill>
            <a:srgbClr val="F6F9FF"/>
          </a:solidFill>
          <a:ln w="12700">
            <a:noFill/>
            <a:miter lim="400000"/>
          </a:ln>
          <a:effectLst>
            <a:outerShdw blurRad="254000" dist="25400" dir="2700000" rotWithShape="0">
              <a:srgbClr val="1F2125">
                <a:alpha val="15000"/>
              </a:srgbClr>
            </a:outerShdw>
          </a:effectLst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E8ECF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s-ES" sz="1600" noProof="0"/>
          </a:p>
        </p:txBody>
      </p:sp>
      <p:sp>
        <p:nvSpPr>
          <p:cNvPr id="3" name="Marcador de contenido 2"/>
          <p:cNvSpPr>
            <a:spLocks noGrp="1"/>
          </p:cNvSpPr>
          <p:nvPr>
            <p:ph idx="1" hasCustomPrompt="1"/>
          </p:nvPr>
        </p:nvSpPr>
        <p:spPr>
          <a:xfrm>
            <a:off x="1097280" y="2343884"/>
            <a:ext cx="10058400" cy="3760891"/>
          </a:xfrm>
          <a:noFill/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11" name="Marcador de título 1"/>
          <p:cNvSpPr>
            <a:spLocks noGrp="1"/>
          </p:cNvSpPr>
          <p:nvPr>
            <p:ph type="title" hasCustomPrompt="1"/>
          </p:nvPr>
        </p:nvSpPr>
        <p:spPr>
          <a:xfrm>
            <a:off x="1097280" y="942871"/>
            <a:ext cx="10058400" cy="12893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cap="all" baseline="0"/>
            </a:lvl1pPr>
          </a:lstStyle>
          <a:p>
            <a:pPr rtl="0"/>
            <a:r>
              <a:rPr lang="es-ES" noProof="0"/>
              <a:t>HAGA CLIC PARA EDITAR EL ESTILO DEL TÍTULO DEL PATRÓN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y tapiz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"/>
          <p:cNvSpPr/>
          <p:nvPr userDrawn="1"/>
        </p:nvSpPr>
        <p:spPr>
          <a:xfrm flipH="1">
            <a:off x="0" y="0"/>
            <a:ext cx="3351057" cy="6858000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s-ES" sz="1600" noProof="0"/>
          </a:p>
        </p:txBody>
      </p:sp>
      <p:sp>
        <p:nvSpPr>
          <p:cNvPr id="13" name="Rectángulo"/>
          <p:cNvSpPr/>
          <p:nvPr userDrawn="1"/>
        </p:nvSpPr>
        <p:spPr>
          <a:xfrm>
            <a:off x="635000" y="633875"/>
            <a:ext cx="10922000" cy="5590250"/>
          </a:xfrm>
          <a:prstGeom prst="rect">
            <a:avLst/>
          </a:prstGeom>
          <a:solidFill>
            <a:srgbClr val="F6F9FF"/>
          </a:solidFill>
          <a:ln w="12700">
            <a:noFill/>
            <a:miter lim="400000"/>
          </a:ln>
          <a:effectLst>
            <a:outerShdw blurRad="254000" dist="25400" dir="2700000" rotWithShape="0">
              <a:srgbClr val="1F2125">
                <a:alpha val="15000"/>
              </a:srgbClr>
            </a:outerShdw>
          </a:effectLst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E8ECF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s-ES" sz="1600" noProof="0"/>
          </a:p>
        </p:txBody>
      </p:sp>
      <p:sp>
        <p:nvSpPr>
          <p:cNvPr id="3" name="Marcador de contenido 2"/>
          <p:cNvSpPr>
            <a:spLocks noGrp="1"/>
          </p:cNvSpPr>
          <p:nvPr>
            <p:ph idx="1" hasCustomPrompt="1"/>
          </p:nvPr>
        </p:nvSpPr>
        <p:spPr>
          <a:xfrm>
            <a:off x="1097280" y="2459736"/>
            <a:ext cx="9912096" cy="3760891"/>
          </a:xfrm>
          <a:solidFill>
            <a:schemeClr val="bg1"/>
          </a:solidFill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 rtl="0"/>
            <a:r>
              <a:rPr lang="es-ES" noProof="0"/>
              <a:t>Haga clic para agregar un vídeo</a:t>
            </a:r>
          </a:p>
        </p:txBody>
      </p:sp>
      <p:sp>
        <p:nvSpPr>
          <p:cNvPr id="11" name="Marcador de título 1"/>
          <p:cNvSpPr>
            <a:spLocks noGrp="1"/>
          </p:cNvSpPr>
          <p:nvPr>
            <p:ph type="title" hasCustomPrompt="1"/>
          </p:nvPr>
        </p:nvSpPr>
        <p:spPr>
          <a:xfrm>
            <a:off x="1097280" y="942871"/>
            <a:ext cx="10058400" cy="12893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cap="all" baseline="0"/>
            </a:lvl1pPr>
          </a:lstStyle>
          <a:p>
            <a:pPr rtl="0"/>
            <a:r>
              <a:rPr lang="es-ES" noProof="0"/>
              <a:t>HAGA CLIC PARA EDITAR EL ESTILO DEL TÍTULO DEL PATRÓN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quipo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"/>
          <p:cNvSpPr/>
          <p:nvPr userDrawn="1"/>
        </p:nvSpPr>
        <p:spPr>
          <a:xfrm>
            <a:off x="1" y="3429000"/>
            <a:ext cx="12192000" cy="3429000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s-ES" sz="1600" noProof="0"/>
          </a:p>
        </p:txBody>
      </p:sp>
      <p:sp>
        <p:nvSpPr>
          <p:cNvPr id="10" name="Rectángulo"/>
          <p:cNvSpPr/>
          <p:nvPr userDrawn="1"/>
        </p:nvSpPr>
        <p:spPr>
          <a:xfrm>
            <a:off x="635000" y="633875"/>
            <a:ext cx="10922000" cy="5590250"/>
          </a:xfrm>
          <a:prstGeom prst="rect">
            <a:avLst/>
          </a:prstGeom>
          <a:solidFill>
            <a:srgbClr val="F6F9FF"/>
          </a:solidFill>
          <a:ln w="12700">
            <a:noFill/>
            <a:miter lim="400000"/>
          </a:ln>
          <a:effectLst>
            <a:outerShdw blurRad="254000" dist="25400" dir="2700000" rotWithShape="0">
              <a:srgbClr val="1F2125">
                <a:alpha val="15000"/>
              </a:srgbClr>
            </a:outerShdw>
          </a:effectLst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E8ECF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s-ES" sz="1600" noProof="0"/>
          </a:p>
        </p:txBody>
      </p:sp>
      <p:sp>
        <p:nvSpPr>
          <p:cNvPr id="19" name="Marcador de posición de imagen 3"/>
          <p:cNvSpPr>
            <a:spLocks noGrp="1"/>
          </p:cNvSpPr>
          <p:nvPr>
            <p:ph type="pic" sz="quarter" idx="13"/>
          </p:nvPr>
        </p:nvSpPr>
        <p:spPr>
          <a:xfrm>
            <a:off x="1097279" y="2163331"/>
            <a:ext cx="2919413" cy="2919413"/>
          </a:xfrm>
          <a:solidFill>
            <a:srgbClr val="EDEFF7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20" name="Marcador de posición de imagen 3"/>
          <p:cNvSpPr>
            <a:spLocks noGrp="1"/>
          </p:cNvSpPr>
          <p:nvPr>
            <p:ph type="pic" sz="quarter" idx="14"/>
          </p:nvPr>
        </p:nvSpPr>
        <p:spPr>
          <a:xfrm>
            <a:off x="4659186" y="2163331"/>
            <a:ext cx="2919413" cy="2919413"/>
          </a:xfrm>
          <a:solidFill>
            <a:srgbClr val="EDEFF7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21" name="Marcador de posición de imagen 3"/>
          <p:cNvSpPr>
            <a:spLocks noGrp="1"/>
          </p:cNvSpPr>
          <p:nvPr>
            <p:ph type="pic" sz="quarter" idx="15"/>
          </p:nvPr>
        </p:nvSpPr>
        <p:spPr>
          <a:xfrm>
            <a:off x="8221093" y="2163331"/>
            <a:ext cx="2919413" cy="2919413"/>
          </a:xfrm>
          <a:solidFill>
            <a:srgbClr val="EDEFF7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22" name="Marcador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097279" y="5257321"/>
            <a:ext cx="2919413" cy="583534"/>
          </a:xfrm>
        </p:spPr>
        <p:txBody>
          <a:bodyPr lIns="91440" rIns="91440" rtlCol="0"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El nombre va aquí</a:t>
            </a:r>
          </a:p>
        </p:txBody>
      </p:sp>
      <p:sp>
        <p:nvSpPr>
          <p:cNvPr id="23" name="Marcador de texto 3"/>
          <p:cNvSpPr>
            <a:spLocks noGrp="1"/>
          </p:cNvSpPr>
          <p:nvPr>
            <p:ph type="body" sz="half" idx="16" hasCustomPrompt="1"/>
          </p:nvPr>
        </p:nvSpPr>
        <p:spPr>
          <a:xfrm>
            <a:off x="4666773" y="5257321"/>
            <a:ext cx="2919413" cy="583534"/>
          </a:xfrm>
        </p:spPr>
        <p:txBody>
          <a:bodyPr lIns="91440" rIns="91440" rtlCol="0"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El nombre va aquí</a:t>
            </a:r>
          </a:p>
        </p:txBody>
      </p:sp>
      <p:sp>
        <p:nvSpPr>
          <p:cNvPr id="24" name="Marcador de texto 3"/>
          <p:cNvSpPr>
            <a:spLocks noGrp="1"/>
          </p:cNvSpPr>
          <p:nvPr>
            <p:ph type="body" sz="half" idx="17" hasCustomPrompt="1"/>
          </p:nvPr>
        </p:nvSpPr>
        <p:spPr>
          <a:xfrm>
            <a:off x="8236267" y="5257321"/>
            <a:ext cx="2919413" cy="583534"/>
          </a:xfrm>
        </p:spPr>
        <p:txBody>
          <a:bodyPr lIns="91440" rIns="91440" rtlCol="0"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El nombre va aquí</a:t>
            </a:r>
          </a:p>
        </p:txBody>
      </p:sp>
      <p:sp>
        <p:nvSpPr>
          <p:cNvPr id="25" name="Marcador de título 1"/>
          <p:cNvSpPr>
            <a:spLocks noGrp="1"/>
          </p:cNvSpPr>
          <p:nvPr>
            <p:ph type="title" hasCustomPrompt="1"/>
          </p:nvPr>
        </p:nvSpPr>
        <p:spPr>
          <a:xfrm>
            <a:off x="1097280" y="1268337"/>
            <a:ext cx="10058400" cy="5875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cap="all" baseline="0"/>
            </a:lvl1pPr>
          </a:lstStyle>
          <a:p>
            <a:pPr rtl="0"/>
            <a:r>
              <a:rPr lang="es-ES" noProof="0"/>
              <a:t>HAGA CLIC PARA EDITAR EL ESTILO DEL TÍTULO DEL PATRÓN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ido e imag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"/>
          <p:cNvSpPr/>
          <p:nvPr userDrawn="1"/>
        </p:nvSpPr>
        <p:spPr>
          <a:xfrm flipH="1">
            <a:off x="0" y="0"/>
            <a:ext cx="1195754" cy="6858000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s-ES" sz="1600" noProof="0"/>
          </a:p>
        </p:txBody>
      </p:sp>
      <p:sp>
        <p:nvSpPr>
          <p:cNvPr id="6" name="Rectángulo"/>
          <p:cNvSpPr/>
          <p:nvPr userDrawn="1"/>
        </p:nvSpPr>
        <p:spPr>
          <a:xfrm>
            <a:off x="635000" y="633875"/>
            <a:ext cx="10922000" cy="5590250"/>
          </a:xfrm>
          <a:prstGeom prst="rect">
            <a:avLst/>
          </a:prstGeom>
          <a:solidFill>
            <a:srgbClr val="F6F9FF"/>
          </a:solidFill>
          <a:ln w="12700">
            <a:noFill/>
            <a:miter lim="400000"/>
          </a:ln>
          <a:effectLst>
            <a:outerShdw blurRad="254000" dist="25400" dir="2700000" rotWithShape="0">
              <a:srgbClr val="1F2125">
                <a:alpha val="15000"/>
              </a:srgbClr>
            </a:outerShdw>
          </a:effectLst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E8ECF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s-ES" sz="1600" noProof="0"/>
          </a:p>
        </p:txBody>
      </p:sp>
      <p:sp>
        <p:nvSpPr>
          <p:cNvPr id="10" name="Marcador de posición de imagen 8"/>
          <p:cNvSpPr>
            <a:spLocks noGrp="1"/>
          </p:cNvSpPr>
          <p:nvPr>
            <p:ph type="pic" sz="quarter" idx="13"/>
          </p:nvPr>
        </p:nvSpPr>
        <p:spPr>
          <a:xfrm>
            <a:off x="5924550" y="633875"/>
            <a:ext cx="5632450" cy="5591175"/>
          </a:xfrm>
          <a:solidFill>
            <a:schemeClr val="tx2"/>
          </a:solidFill>
        </p:spPr>
        <p:txBody>
          <a:bodyPr rtlCol="0"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11" name="Marcador de título 1"/>
          <p:cNvSpPr>
            <a:spLocks noGrp="1"/>
          </p:cNvSpPr>
          <p:nvPr>
            <p:ph type="title" hasCustomPrompt="1"/>
          </p:nvPr>
        </p:nvSpPr>
        <p:spPr>
          <a:xfrm>
            <a:off x="1097280" y="942870"/>
            <a:ext cx="4157296" cy="12927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cap="all" baseline="0"/>
            </a:lvl1pPr>
          </a:lstStyle>
          <a:p>
            <a:pPr rtl="0"/>
            <a:r>
              <a:rPr lang="es-ES" noProof="0"/>
              <a:t>El título se escribe aquí</a:t>
            </a:r>
          </a:p>
        </p:txBody>
      </p:sp>
      <p:sp>
        <p:nvSpPr>
          <p:cNvPr id="12" name="Marcador de contenido 3"/>
          <p:cNvSpPr>
            <a:spLocks noGrp="1"/>
          </p:cNvSpPr>
          <p:nvPr>
            <p:ph sz="half" idx="2" hasCustomPrompt="1"/>
          </p:nvPr>
        </p:nvSpPr>
        <p:spPr>
          <a:xfrm>
            <a:off x="1097280" y="2281657"/>
            <a:ext cx="4157296" cy="3633471"/>
          </a:xfrm>
        </p:spPr>
        <p:txBody>
          <a:bodyPr rtlCol="0">
            <a:normAutofit/>
          </a:bodyPr>
          <a:lstStyle>
            <a:lvl1pPr marL="0" indent="0">
              <a:buClr>
                <a:schemeClr val="tx1"/>
              </a:buClr>
              <a:buNone/>
              <a:defRPr sz="1600">
                <a:solidFill>
                  <a:schemeClr val="tx1"/>
                </a:solidFill>
              </a:defRPr>
            </a:lvl1pPr>
            <a:lvl2pPr marL="201295" indent="0">
              <a:buClr>
                <a:schemeClr val="tx1"/>
              </a:buClr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2pPr>
            <a:lvl3pPr marL="384175" indent="0">
              <a:buClr>
                <a:schemeClr val="tx1"/>
              </a:buClr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3pPr>
            <a:lvl4pPr marL="567055" indent="0">
              <a:buClr>
                <a:schemeClr val="tx1"/>
              </a:buClr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4pPr>
            <a:lvl5pPr marL="749935" indent="0">
              <a:buClr>
                <a:schemeClr val="tx1"/>
              </a:buClr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t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1BEE229-EBFF-4CEB-BB8A-E724070FCBA8}" type="datetime1">
              <a:rPr lang="es-ES" noProof="0" smtClean="0"/>
              <a:t>26/05/2026</a:t>
            </a:fld>
            <a:endParaRPr lang="es-ES" noProof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5" name="Rectángulo"/>
          <p:cNvSpPr/>
          <p:nvPr userDrawn="1"/>
        </p:nvSpPr>
        <p:spPr>
          <a:xfrm flipH="1"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s-ES" sz="1600" noProof="0"/>
          </a:p>
        </p:txBody>
      </p:sp>
      <p:sp>
        <p:nvSpPr>
          <p:cNvPr id="6" name="Rectángulo"/>
          <p:cNvSpPr/>
          <p:nvPr userDrawn="1"/>
        </p:nvSpPr>
        <p:spPr>
          <a:xfrm>
            <a:off x="635000" y="633875"/>
            <a:ext cx="10922000" cy="5590250"/>
          </a:xfrm>
          <a:prstGeom prst="rect">
            <a:avLst/>
          </a:prstGeom>
          <a:solidFill>
            <a:srgbClr val="F6F9FF"/>
          </a:solidFill>
          <a:ln w="12700">
            <a:noFill/>
            <a:miter lim="400000"/>
          </a:ln>
          <a:effectLst>
            <a:outerShdw blurRad="254000" dist="25400" dir="2700000" rotWithShape="0">
              <a:srgbClr val="1F2125">
                <a:alpha val="15000"/>
              </a:srgbClr>
            </a:outerShdw>
          </a:effectLst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E8ECF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s-ES" sz="1600" noProof="0"/>
          </a:p>
        </p:txBody>
      </p:sp>
      <p:cxnSp>
        <p:nvCxnSpPr>
          <p:cNvPr id="7" name="Conector recto 6"/>
          <p:cNvCxnSpPr/>
          <p:nvPr userDrawn="1"/>
        </p:nvCxnSpPr>
        <p:spPr>
          <a:xfrm>
            <a:off x="6818393" y="999565"/>
            <a:ext cx="0" cy="485887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Marcador de título 1"/>
          <p:cNvSpPr>
            <a:spLocks noGrp="1"/>
          </p:cNvSpPr>
          <p:nvPr>
            <p:ph type="title" hasCustomPrompt="1"/>
          </p:nvPr>
        </p:nvSpPr>
        <p:spPr>
          <a:xfrm>
            <a:off x="635000" y="3135207"/>
            <a:ext cx="5460992" cy="5875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4800" cap="all" baseline="0"/>
            </a:lvl1pPr>
          </a:lstStyle>
          <a:p>
            <a:pPr rtl="0"/>
            <a:r>
              <a:rPr lang="es-ES" noProof="0"/>
              <a:t>El título se escribe aquí</a:t>
            </a:r>
          </a:p>
        </p:txBody>
      </p:sp>
      <p:sp>
        <p:nvSpPr>
          <p:cNvPr id="12" name="Marcador de contenido 3"/>
          <p:cNvSpPr>
            <a:spLocks noGrp="1"/>
          </p:cNvSpPr>
          <p:nvPr>
            <p:ph sz="half" idx="2" hasCustomPrompt="1"/>
          </p:nvPr>
        </p:nvSpPr>
        <p:spPr>
          <a:xfrm>
            <a:off x="7540794" y="831286"/>
            <a:ext cx="4016206" cy="5195425"/>
          </a:xfrm>
        </p:spPr>
        <p:txBody>
          <a:bodyPr rtlCol="0" anchor="ctr">
            <a:normAutofit/>
          </a:bodyPr>
          <a:lstStyle>
            <a:lvl1pPr marL="342900" indent="-342900">
              <a:buClr>
                <a:schemeClr val="tx1"/>
              </a:buClr>
              <a:buFont typeface="+mj-lt"/>
              <a:buAutoNum type="arabicPeriod"/>
              <a:defRPr sz="1600">
                <a:solidFill>
                  <a:schemeClr val="tx1"/>
                </a:solidFill>
              </a:defRPr>
            </a:lvl1pPr>
            <a:lvl2pPr marL="544195" indent="-342900">
              <a:buClr>
                <a:schemeClr val="tx1"/>
              </a:buClr>
              <a:buFont typeface="+mj-lt"/>
              <a:buAutoNum type="arabicPeriod"/>
              <a:defRPr sz="1400"/>
            </a:lvl2pPr>
            <a:lvl3pPr marL="612775" indent="-228600">
              <a:buClr>
                <a:schemeClr val="tx1"/>
              </a:buClr>
              <a:buFont typeface="+mj-lt"/>
              <a:buAutoNum type="arabicPeriod"/>
              <a:defRPr sz="1100"/>
            </a:lvl3pPr>
            <a:lvl4pPr marL="795655" indent="-228600">
              <a:buClr>
                <a:schemeClr val="tx1"/>
              </a:buClr>
              <a:buFont typeface="+mj-lt"/>
              <a:buAutoNum type="arabicPeriod"/>
              <a:defRPr sz="1100"/>
            </a:lvl4pPr>
            <a:lvl5pPr marL="978535" indent="-228600">
              <a:buClr>
                <a:schemeClr val="tx1"/>
              </a:buClr>
              <a:buFont typeface="+mj-lt"/>
              <a:buAutoNum type="arabicPeriod"/>
              <a:defRPr sz="1100"/>
            </a:lvl5pPr>
          </a:lstStyle>
          <a:p>
            <a:pPr lvl="0" rtl="0"/>
            <a:r>
              <a:rPr lang="es-ES" noProof="0"/>
              <a:t>La cita va aquí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75EBE8-4111-4173-B008-48F95BBBC9BE}" type="datetime1">
              <a:rPr lang="es-ES" noProof="0" smtClean="0"/>
              <a:t>26/05/2026</a:t>
            </a:fld>
            <a:endParaRPr lang="es-ES" noProof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5" name="Rectángulo"/>
          <p:cNvSpPr/>
          <p:nvPr userDrawn="1"/>
        </p:nvSpPr>
        <p:spPr>
          <a:xfrm>
            <a:off x="3351057" y="0"/>
            <a:ext cx="8840943" cy="6858000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s-ES" sz="1600" noProof="0"/>
          </a:p>
        </p:txBody>
      </p:sp>
      <p:sp>
        <p:nvSpPr>
          <p:cNvPr id="6" name="Rectángulo"/>
          <p:cNvSpPr/>
          <p:nvPr userDrawn="1"/>
        </p:nvSpPr>
        <p:spPr>
          <a:xfrm>
            <a:off x="635000" y="633875"/>
            <a:ext cx="10922000" cy="5590250"/>
          </a:xfrm>
          <a:prstGeom prst="rect">
            <a:avLst/>
          </a:prstGeom>
          <a:solidFill>
            <a:srgbClr val="F6F9FF"/>
          </a:solidFill>
          <a:ln w="12700">
            <a:noFill/>
            <a:miter lim="400000"/>
          </a:ln>
          <a:effectLst>
            <a:outerShdw blurRad="254000" dist="25400" dir="2700000" rotWithShape="0">
              <a:srgbClr val="1F2125">
                <a:alpha val="15000"/>
              </a:srgbClr>
            </a:outerShdw>
          </a:effectLst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E8ECF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s-ES" sz="1600" noProof="0"/>
          </a:p>
        </p:txBody>
      </p:sp>
      <p:sp>
        <p:nvSpPr>
          <p:cNvPr id="10" name="Marcador de título 1"/>
          <p:cNvSpPr>
            <a:spLocks noGrp="1"/>
          </p:cNvSpPr>
          <p:nvPr>
            <p:ph type="title" hasCustomPrompt="1"/>
          </p:nvPr>
        </p:nvSpPr>
        <p:spPr>
          <a:xfrm>
            <a:off x="635000" y="3135207"/>
            <a:ext cx="4886854" cy="5875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cap="all" baseline="0"/>
            </a:lvl1pPr>
          </a:lstStyle>
          <a:p>
            <a:pPr rtl="0"/>
            <a:r>
              <a:rPr lang="es-ES" noProof="0"/>
              <a:t>El título se escribe aquí</a:t>
            </a:r>
          </a:p>
        </p:txBody>
      </p:sp>
      <p:sp>
        <p:nvSpPr>
          <p:cNvPr id="12" name="Marcador de contenido 3"/>
          <p:cNvSpPr>
            <a:spLocks noGrp="1"/>
          </p:cNvSpPr>
          <p:nvPr>
            <p:ph sz="half" idx="2" hasCustomPrompt="1"/>
          </p:nvPr>
        </p:nvSpPr>
        <p:spPr>
          <a:xfrm>
            <a:off x="5575829" y="633875"/>
            <a:ext cx="5981171" cy="5590250"/>
          </a:xfrm>
        </p:spPr>
        <p:txBody>
          <a:bodyPr rtlCol="0" anchor="ctr">
            <a:normAutofit/>
          </a:bodyPr>
          <a:lstStyle>
            <a:lvl1pPr marL="342900" indent="-342900">
              <a:lnSpc>
                <a:spcPts val="2000"/>
              </a:lnSpc>
              <a:buClr>
                <a:schemeClr val="tx1"/>
              </a:buClr>
              <a:buFont typeface="+mj-lt"/>
              <a:buAutoNum type="arabicPeriod"/>
              <a:defRPr sz="1600">
                <a:solidFill>
                  <a:schemeClr val="tx1"/>
                </a:solidFill>
              </a:defRPr>
            </a:lvl1pPr>
            <a:lvl2pPr marL="544195" indent="-342900">
              <a:lnSpc>
                <a:spcPts val="2000"/>
              </a:lnSpc>
              <a:buClr>
                <a:schemeClr val="tx1"/>
              </a:buClr>
              <a:buFont typeface="+mj-lt"/>
              <a:buAutoNum type="arabicPeriod"/>
              <a:defRPr sz="1600">
                <a:solidFill>
                  <a:schemeClr val="tx1"/>
                </a:solidFill>
              </a:defRPr>
            </a:lvl2pPr>
            <a:lvl3pPr marL="612775" indent="-228600">
              <a:lnSpc>
                <a:spcPts val="2000"/>
              </a:lnSpc>
              <a:buClr>
                <a:schemeClr val="tx1"/>
              </a:buClr>
              <a:buFont typeface="+mj-lt"/>
              <a:buAutoNum type="arabicPeriod"/>
              <a:defRPr sz="1600">
                <a:solidFill>
                  <a:schemeClr val="tx1"/>
                </a:solidFill>
              </a:defRPr>
            </a:lvl3pPr>
            <a:lvl4pPr marL="795655" indent="-228600">
              <a:lnSpc>
                <a:spcPts val="2000"/>
              </a:lnSpc>
              <a:buClr>
                <a:schemeClr val="tx1"/>
              </a:buClr>
              <a:buFont typeface="+mj-lt"/>
              <a:buAutoNum type="arabicPeriod"/>
              <a:defRPr sz="1600">
                <a:solidFill>
                  <a:schemeClr val="tx1"/>
                </a:solidFill>
              </a:defRPr>
            </a:lvl4pPr>
            <a:lvl5pPr marL="978535" indent="-228600">
              <a:lnSpc>
                <a:spcPts val="2000"/>
              </a:lnSpc>
              <a:buClr>
                <a:schemeClr val="tx1"/>
              </a:buClr>
              <a:buFont typeface="+mj-lt"/>
              <a:buAutoNum type="arabicPeriod"/>
              <a:defRPr sz="16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os contenid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"/>
          <p:cNvSpPr/>
          <p:nvPr userDrawn="1"/>
        </p:nvSpPr>
        <p:spPr>
          <a:xfrm>
            <a:off x="1" y="1714500"/>
            <a:ext cx="12192000" cy="3429000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s-ES" sz="1600" noProof="0"/>
          </a:p>
        </p:txBody>
      </p:sp>
      <p:sp>
        <p:nvSpPr>
          <p:cNvPr id="6" name="Rectángulo"/>
          <p:cNvSpPr/>
          <p:nvPr userDrawn="1"/>
        </p:nvSpPr>
        <p:spPr>
          <a:xfrm>
            <a:off x="635000" y="633875"/>
            <a:ext cx="10922000" cy="5590250"/>
          </a:xfrm>
          <a:prstGeom prst="rect">
            <a:avLst/>
          </a:prstGeom>
          <a:solidFill>
            <a:srgbClr val="F6F9FF"/>
          </a:solidFill>
          <a:ln w="12700">
            <a:noFill/>
            <a:miter lim="400000"/>
          </a:ln>
          <a:effectLst>
            <a:outerShdw blurRad="254000" dist="25400" dir="2700000" rotWithShape="0">
              <a:srgbClr val="1F2125">
                <a:alpha val="15000"/>
              </a:srgbClr>
            </a:outerShdw>
          </a:effectLst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E8ECF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s-ES" sz="1600" noProof="0"/>
          </a:p>
        </p:txBody>
      </p:sp>
      <p:sp>
        <p:nvSpPr>
          <p:cNvPr id="7" name="Marcador de título 1"/>
          <p:cNvSpPr>
            <a:spLocks noGrp="1"/>
          </p:cNvSpPr>
          <p:nvPr>
            <p:ph type="title" hasCustomPrompt="1"/>
          </p:nvPr>
        </p:nvSpPr>
        <p:spPr>
          <a:xfrm>
            <a:off x="5443870" y="1283833"/>
            <a:ext cx="5711810" cy="5875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s-ES" noProof="0"/>
              <a:t>HAGA CLIC PARA EDITAR EL ESTILO DEL TÍTULO DEL PATRÓN</a:t>
            </a:r>
          </a:p>
        </p:txBody>
      </p:sp>
      <p:sp>
        <p:nvSpPr>
          <p:cNvPr id="9" name="Marcador de contenido 3"/>
          <p:cNvSpPr>
            <a:spLocks noGrp="1"/>
          </p:cNvSpPr>
          <p:nvPr>
            <p:ph sz="half" idx="2" hasCustomPrompt="1"/>
          </p:nvPr>
        </p:nvSpPr>
        <p:spPr>
          <a:xfrm>
            <a:off x="5443870" y="2286000"/>
            <a:ext cx="5711810" cy="3630168"/>
          </a:xfrm>
        </p:spPr>
        <p:txBody>
          <a:bodyPr rtlCol="0">
            <a:normAutofit/>
          </a:bodyPr>
          <a:lstStyle>
            <a:lvl1pPr>
              <a:buClr>
                <a:schemeClr val="tx1"/>
              </a:buClr>
              <a:defRPr sz="1600">
                <a:solidFill>
                  <a:schemeClr val="tx1"/>
                </a:solidFill>
              </a:defRPr>
            </a:lvl1pPr>
            <a:lvl2pPr marL="384175" indent="-182880"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567055" indent="-182880">
              <a:buClr>
                <a:schemeClr val="tx1"/>
              </a:buClr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3pPr>
            <a:lvl4pPr marL="749935" indent="-182880">
              <a:buClr>
                <a:schemeClr val="tx1"/>
              </a:buClr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4pPr>
            <a:lvl5pPr marL="932815" indent="-182880">
              <a:buClr>
                <a:schemeClr val="tx1"/>
              </a:buClr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14" name="Marcador de contenido 3"/>
          <p:cNvSpPr>
            <a:spLocks noGrp="1"/>
          </p:cNvSpPr>
          <p:nvPr>
            <p:ph sz="half" idx="14" hasCustomPrompt="1"/>
          </p:nvPr>
        </p:nvSpPr>
        <p:spPr>
          <a:xfrm>
            <a:off x="605170" y="630936"/>
            <a:ext cx="4589130" cy="5586984"/>
          </a:xfrm>
          <a:solidFill>
            <a:srgbClr val="EDEFF7"/>
          </a:solidFill>
        </p:spPr>
        <p:txBody>
          <a:bodyPr rtlCol="0">
            <a:normAutofit/>
          </a:bodyPr>
          <a:lstStyle>
            <a:lvl1pPr>
              <a:buClr>
                <a:schemeClr val="tx1"/>
              </a:buClr>
              <a:defRPr sz="1600">
                <a:solidFill>
                  <a:schemeClr val="tx1"/>
                </a:solidFill>
              </a:defRPr>
            </a:lvl1pPr>
            <a:lvl2pPr marL="384175" indent="-182880"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567055" indent="-182880">
              <a:buClr>
                <a:schemeClr val="tx1"/>
              </a:buClr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3pPr>
            <a:lvl4pPr marL="749935" indent="-182880">
              <a:buClr>
                <a:schemeClr val="tx1"/>
              </a:buClr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4pPr>
            <a:lvl5pPr marL="932815" indent="-182880">
              <a:buClr>
                <a:schemeClr val="tx1"/>
              </a:buClr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"/>
          <p:cNvSpPr/>
          <p:nvPr userDrawn="1"/>
        </p:nvSpPr>
        <p:spPr>
          <a:xfrm>
            <a:off x="10993582" y="0"/>
            <a:ext cx="1198418" cy="6858000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s-ES" sz="1600" noProof="0"/>
          </a:p>
        </p:txBody>
      </p:sp>
      <p:sp>
        <p:nvSpPr>
          <p:cNvPr id="10" name="Rectángulo"/>
          <p:cNvSpPr/>
          <p:nvPr userDrawn="1"/>
        </p:nvSpPr>
        <p:spPr>
          <a:xfrm>
            <a:off x="635000" y="633875"/>
            <a:ext cx="10922000" cy="5590250"/>
          </a:xfrm>
          <a:prstGeom prst="rect">
            <a:avLst/>
          </a:prstGeom>
          <a:solidFill>
            <a:srgbClr val="F6F9FF"/>
          </a:solidFill>
          <a:ln w="12700">
            <a:noFill/>
            <a:miter lim="400000"/>
          </a:ln>
          <a:effectLst>
            <a:outerShdw blurRad="254000" dist="25400" dir="2700000" rotWithShape="0">
              <a:srgbClr val="1F2125">
                <a:alpha val="15000"/>
              </a:srgbClr>
            </a:outerShdw>
          </a:effectLst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E8ECF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s-ES" sz="1600" noProof="0"/>
          </a:p>
        </p:txBody>
      </p:sp>
      <p:sp>
        <p:nvSpPr>
          <p:cNvPr id="8" name="Rectángulo 7"/>
          <p:cNvSpPr/>
          <p:nvPr/>
        </p:nvSpPr>
        <p:spPr>
          <a:xfrm>
            <a:off x="634999" y="3927894"/>
            <a:ext cx="10922000" cy="2326856"/>
          </a:xfrm>
          <a:prstGeom prst="rect">
            <a:avLst/>
          </a:prstGeom>
          <a:solidFill>
            <a:srgbClr val="F6F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635001" y="630936"/>
            <a:ext cx="10921998" cy="3294019"/>
          </a:xfrm>
          <a:solidFill>
            <a:schemeClr val="bg1"/>
          </a:solidFill>
        </p:spPr>
        <p:txBody>
          <a:bodyPr lIns="457200" tIns="457200"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79" y="4298078"/>
            <a:ext cx="10113645" cy="743682"/>
          </a:xfrm>
          <a:prstGeom prst="rect">
            <a:avLst/>
          </a:prstGeom>
        </p:spPr>
        <p:txBody>
          <a:bodyPr tIns="0" bIns="0" rtlCol="0" anchor="b">
            <a:noAutofit/>
          </a:bodyPr>
          <a:lstStyle>
            <a:lvl1pPr>
              <a:defRPr sz="3600" b="0"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097279" y="5213716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"/>
          <p:cNvSpPr/>
          <p:nvPr userDrawn="1"/>
        </p:nvSpPr>
        <p:spPr>
          <a:xfrm>
            <a:off x="635000" y="633875"/>
            <a:ext cx="10922000" cy="5590250"/>
          </a:xfrm>
          <a:prstGeom prst="rect">
            <a:avLst/>
          </a:prstGeom>
          <a:solidFill>
            <a:srgbClr val="F6F9FF"/>
          </a:solidFill>
          <a:ln w="12700">
            <a:noFill/>
            <a:miter lim="400000"/>
          </a:ln>
          <a:effectLst>
            <a:outerShdw blurRad="254000" dist="25400" dir="2700000" rotWithShape="0">
              <a:srgbClr val="1F2125">
                <a:alpha val="15000"/>
              </a:srgbClr>
            </a:outerShdw>
          </a:effectLst>
        </p:spPr>
        <p:txBody>
          <a:bodyPr lIns="0" tIns="0" rIns="0" bIns="0" rtlCol="0" anchor="ctr"/>
          <a:lstStyle/>
          <a:p>
            <a:pPr rtl="0">
              <a:defRPr sz="3200" b="0">
                <a:solidFill>
                  <a:srgbClr val="E8ECF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s-ES" sz="1600" noProof="0"/>
          </a:p>
        </p:txBody>
      </p:sp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1097280" y="942871"/>
            <a:ext cx="10058400" cy="5875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pPr rtl="0"/>
            <a:fld id="{2E03BBFB-09D3-42A0-982F-1DFC12AE5314}" type="datetime1">
              <a:rPr lang="es-ES" noProof="0" smtClean="0"/>
              <a:t>26/05/2026</a:t>
            </a:fld>
            <a:endParaRPr lang="es-ES" noProof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rgbClr val="FFFFFF"/>
                </a:solidFill>
              </a:defRPr>
            </a:lvl1pPr>
          </a:lstStyle>
          <a:p>
            <a:pPr rtl="0"/>
            <a:fld id="{3A98EE3D-8CD1-4C3F-BD1C-C98C9596463C}" type="slidenum">
              <a:rPr lang="es-ES" noProof="0" smtClean="0"/>
              <a:t>‹Nº›</a:t>
            </a:fld>
            <a:endParaRPr lang="es-ES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175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anose="020F0502020204030204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7055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935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815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09982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299845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49987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699895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emf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.pn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9.jpe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jpeg"/><Relationship Id="rId3" Type="http://schemas.openxmlformats.org/officeDocument/2006/relationships/image" Target="../media/image2.png"/><Relationship Id="rId7" Type="http://schemas.openxmlformats.org/officeDocument/2006/relationships/image" Target="../media/image43.png"/><Relationship Id="rId12" Type="http://schemas.openxmlformats.org/officeDocument/2006/relationships/image" Target="../media/image4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2.png"/><Relationship Id="rId7" Type="http://schemas.openxmlformats.org/officeDocument/2006/relationships/image" Target="../media/image5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Relationship Id="rId9" Type="http://schemas.openxmlformats.org/officeDocument/2006/relationships/image" Target="../media/image55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2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openxmlformats.org/officeDocument/2006/relationships/image" Target="../media/image2.png"/><Relationship Id="rId7" Type="http://schemas.openxmlformats.org/officeDocument/2006/relationships/image" Target="../media/image6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3.jpeg"/><Relationship Id="rId11" Type="http://schemas.openxmlformats.org/officeDocument/2006/relationships/image" Target="../media/image68.jpeg"/><Relationship Id="rId5" Type="http://schemas.openxmlformats.org/officeDocument/2006/relationships/image" Target="../media/image62.png"/><Relationship Id="rId10" Type="http://schemas.openxmlformats.org/officeDocument/2006/relationships/image" Target="../media/image67.jpeg"/><Relationship Id="rId4" Type="http://schemas.openxmlformats.org/officeDocument/2006/relationships/image" Target="../media/image61.png"/><Relationship Id="rId9" Type="http://schemas.openxmlformats.org/officeDocument/2006/relationships/image" Target="../media/image66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eg"/><Relationship Id="rId3" Type="http://schemas.openxmlformats.org/officeDocument/2006/relationships/image" Target="../media/image2.png"/><Relationship Id="rId7" Type="http://schemas.openxmlformats.org/officeDocument/2006/relationships/image" Target="../media/image7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2.png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Relationship Id="rId9" Type="http://schemas.openxmlformats.org/officeDocument/2006/relationships/image" Target="../media/image79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jpeg"/><Relationship Id="rId3" Type="http://schemas.openxmlformats.org/officeDocument/2006/relationships/image" Target="../media/image2.png"/><Relationship Id="rId7" Type="http://schemas.openxmlformats.org/officeDocument/2006/relationships/image" Target="../media/image8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2.jpe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9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jpeg"/><Relationship Id="rId3" Type="http://schemas.openxmlformats.org/officeDocument/2006/relationships/image" Target="../media/image2.png"/><Relationship Id="rId7" Type="http://schemas.openxmlformats.org/officeDocument/2006/relationships/image" Target="../media/image9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2.jpeg"/><Relationship Id="rId5" Type="http://schemas.openxmlformats.org/officeDocument/2006/relationships/image" Target="../media/image91.jpeg"/><Relationship Id="rId4" Type="http://schemas.openxmlformats.org/officeDocument/2006/relationships/image" Target="../media/image90.jpeg"/><Relationship Id="rId9" Type="http://schemas.openxmlformats.org/officeDocument/2006/relationships/image" Target="../media/image95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8.jpeg"/><Relationship Id="rId5" Type="http://schemas.openxmlformats.org/officeDocument/2006/relationships/image" Target="../media/image97.jpeg"/><Relationship Id="rId4" Type="http://schemas.openxmlformats.org/officeDocument/2006/relationships/image" Target="../media/image96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jpeg"/><Relationship Id="rId3" Type="http://schemas.openxmlformats.org/officeDocument/2006/relationships/image" Target="../media/image2.png"/><Relationship Id="rId7" Type="http://schemas.openxmlformats.org/officeDocument/2006/relationships/image" Target="../media/image103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10" Type="http://schemas.openxmlformats.org/officeDocument/2006/relationships/image" Target="../media/image106.jpeg"/><Relationship Id="rId4" Type="http://schemas.openxmlformats.org/officeDocument/2006/relationships/image" Target="../media/image100.png"/><Relationship Id="rId9" Type="http://schemas.openxmlformats.org/officeDocument/2006/relationships/image" Target="../media/image105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08.jpeg"/><Relationship Id="rId4" Type="http://schemas.openxmlformats.org/officeDocument/2006/relationships/image" Target="../media/image107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9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jpeg"/><Relationship Id="rId3" Type="http://schemas.openxmlformats.org/officeDocument/2006/relationships/image" Target="../media/image2.png"/><Relationship Id="rId7" Type="http://schemas.openxmlformats.org/officeDocument/2006/relationships/image" Target="../media/image115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4.jpeg"/><Relationship Id="rId5" Type="http://schemas.openxmlformats.org/officeDocument/2006/relationships/image" Target="../media/image113.jpeg"/><Relationship Id="rId4" Type="http://schemas.openxmlformats.org/officeDocument/2006/relationships/image" Target="../media/image112.jpeg"/><Relationship Id="rId9" Type="http://schemas.openxmlformats.org/officeDocument/2006/relationships/image" Target="../media/image117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0.jpeg"/><Relationship Id="rId5" Type="http://schemas.openxmlformats.org/officeDocument/2006/relationships/image" Target="../media/image119.jpeg"/><Relationship Id="rId4" Type="http://schemas.openxmlformats.org/officeDocument/2006/relationships/image" Target="../media/image118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2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6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5.jpeg"/><Relationship Id="rId5" Type="http://schemas.openxmlformats.org/officeDocument/2006/relationships/image" Target="../media/image124.jpeg"/><Relationship Id="rId4" Type="http://schemas.openxmlformats.org/officeDocument/2006/relationships/image" Target="../media/image123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7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30.jpeg"/><Relationship Id="rId5" Type="http://schemas.openxmlformats.org/officeDocument/2006/relationships/image" Target="../media/image129.jpeg"/><Relationship Id="rId4" Type="http://schemas.openxmlformats.org/officeDocument/2006/relationships/image" Target="../media/image128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33.jpeg"/><Relationship Id="rId5" Type="http://schemas.openxmlformats.org/officeDocument/2006/relationships/image" Target="../media/image132.jpeg"/><Relationship Id="rId4" Type="http://schemas.openxmlformats.org/officeDocument/2006/relationships/image" Target="../media/image131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36.jpeg"/><Relationship Id="rId5" Type="http://schemas.openxmlformats.org/officeDocument/2006/relationships/image" Target="../media/image135.jpeg"/><Relationship Id="rId4" Type="http://schemas.openxmlformats.org/officeDocument/2006/relationships/image" Target="../media/image134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.png"/><Relationship Id="rId5" Type="http://schemas.openxmlformats.org/officeDocument/2006/relationships/image" Target="../media/image144.png"/><Relationship Id="rId4" Type="http://schemas.openxmlformats.org/officeDocument/2006/relationships/image" Target="../media/image143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2192396" y="944164"/>
            <a:ext cx="5060050" cy="2785154"/>
          </a:xfrm>
        </p:spPr>
        <p:txBody>
          <a:bodyPr rtlCol="0" anchor="b">
            <a:normAutofit/>
          </a:bodyPr>
          <a:lstStyle/>
          <a:p>
            <a:pPr algn="ctr" rtl="0"/>
            <a:r>
              <a:rPr lang="es-ES" sz="6000" b="1" dirty="0"/>
              <a:t>RENDICION DE CUENTAS 2025</a:t>
            </a:r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>
          <a:xfrm>
            <a:off x="1913132" y="3857066"/>
            <a:ext cx="5628315" cy="1143000"/>
          </a:xfrm>
        </p:spPr>
        <p:txBody>
          <a:bodyPr rtlCol="0">
            <a:normAutofit lnSpcReduction="10000"/>
          </a:bodyPr>
          <a:lstStyle/>
          <a:p>
            <a:pPr algn="ctr" rtl="0"/>
            <a:r>
              <a:rPr lang="es-ES" b="1" dirty="0"/>
              <a:t>Gobierno autónomo descentralizado parroquial el triunfo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875" t="8373" b="13697"/>
          <a:stretch>
            <a:fillRect/>
          </a:stretch>
        </p:blipFill>
        <p:spPr>
          <a:xfrm>
            <a:off x="7189694" y="661830"/>
            <a:ext cx="4323788" cy="5534340"/>
          </a:xfrm>
          <a:prstGeom prst="flowChartOffpageConnector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-122371"/>
            <a:ext cx="2192396" cy="2551806"/>
          </a:xfrm>
          <a:prstGeom prst="rect">
            <a:avLst/>
          </a:prstGeom>
        </p:spPr>
      </p:pic>
      <p:sp>
        <p:nvSpPr>
          <p:cNvPr id="8" name="Subtítulo 4"/>
          <p:cNvSpPr txBox="1"/>
          <p:nvPr/>
        </p:nvSpPr>
        <p:spPr>
          <a:xfrm>
            <a:off x="1684307" y="5276483"/>
            <a:ext cx="6323304" cy="69637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anose="020F0502020204030204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anose="020F0502020204030204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anose="020F0502020204030204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anose="020F0502020204030204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1800" b="1" dirty="0"/>
              <a:t>Tgnlo. Oswaldo Díaz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1800" b="1" dirty="0"/>
              <a:t>Presidente del GADPR  El Triunfo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1097280" y="1515035"/>
            <a:ext cx="6253779" cy="4400094"/>
          </a:xfrm>
        </p:spPr>
        <p:txBody>
          <a:bodyPr rtlCol="0">
            <a:normAutofit fontScale="92500"/>
          </a:bodyPr>
          <a:lstStyle/>
          <a:p>
            <a:pPr algn="just"/>
            <a:r>
              <a:rPr lang="es-ES" sz="1600" b="0" i="0" dirty="0">
                <a:solidFill>
                  <a:srgbClr val="666666"/>
                </a:solidFill>
                <a:effectLst/>
                <a:latin typeface="Poppins" panose="00000500000000000000" pitchFamily="2" charset="0"/>
              </a:rPr>
              <a:t>La rendición de cuentas es el proceso mediante el cual las </a:t>
            </a:r>
            <a:r>
              <a:rPr lang="es-ES" sz="1600" b="1" i="0" dirty="0">
                <a:solidFill>
                  <a:srgbClr val="666666"/>
                </a:solidFill>
                <a:effectLst/>
                <a:latin typeface="Poppins" panose="00000500000000000000" pitchFamily="2" charset="0"/>
              </a:rPr>
              <a:t>autoridades e instituciones</a:t>
            </a:r>
            <a:r>
              <a:rPr lang="es-ES" sz="1600" b="0" i="0" dirty="0">
                <a:solidFill>
                  <a:srgbClr val="666666"/>
                </a:solidFill>
                <a:effectLst/>
                <a:latin typeface="Poppins" panose="00000500000000000000" pitchFamily="2" charset="0"/>
              </a:rPr>
              <a:t> informan a la ciudadanía sobre su gestión, explican las decisiones adoptadas y presentan los resultados obtenidos durante el ejercicio de sus funciones.</a:t>
            </a:r>
          </a:p>
          <a:p>
            <a:pPr algn="just"/>
            <a:r>
              <a:rPr lang="es-ES" sz="1600" b="0" i="0" dirty="0">
                <a:solidFill>
                  <a:srgbClr val="666666"/>
                </a:solidFill>
                <a:effectLst/>
                <a:latin typeface="Poppins" panose="00000500000000000000" pitchFamily="2" charset="0"/>
              </a:rPr>
              <a:t>De acuerdo con el Reglamento de Rendición de Cuentas, este proceso es sistemático, deliberado, interactivo y universal, y tiene como finalidad poner a disposición de la ciudadanía información sobre la gestión pública y someterla al escrutinio público mediante espacios de deliberación.</a:t>
            </a:r>
          </a:p>
          <a:p>
            <a:pPr algn="just"/>
            <a:r>
              <a:rPr lang="es-ES" sz="1600" b="0" i="0" dirty="0">
                <a:solidFill>
                  <a:srgbClr val="666666"/>
                </a:solidFill>
                <a:effectLst/>
                <a:latin typeface="Poppins" panose="00000500000000000000" pitchFamily="2" charset="0"/>
              </a:rPr>
              <a:t>Este proceso no se limita a la presentación de información. Implica generar espacios de diálogo en los que la ciudadanía puede formular preguntas, realizar observaciones y aportar a la mejora de la gestión pública.</a:t>
            </a:r>
          </a:p>
          <a:p>
            <a:pPr algn="just"/>
            <a:r>
              <a:rPr lang="es-ES" sz="1600" b="0" i="0" dirty="0">
                <a:solidFill>
                  <a:srgbClr val="666666"/>
                </a:solidFill>
                <a:effectLst/>
                <a:latin typeface="Poppins" panose="00000500000000000000" pitchFamily="2" charset="0"/>
              </a:rPr>
              <a:t>En este sentido, constituye una obligación institucional y un mecanismo que fortalece la transparencia, la participación ciudadana y el control social.</a:t>
            </a:r>
          </a:p>
          <a:p>
            <a:pPr marL="201295" lvl="1" indent="0" algn="just" rtl="0">
              <a:lnSpc>
                <a:spcPts val="2000"/>
              </a:lnSpc>
              <a:buNone/>
            </a:pPr>
            <a:endParaRPr lang="es-ES" dirty="0"/>
          </a:p>
          <a:p>
            <a:pPr algn="just" rtl="0"/>
            <a:endParaRPr lang="es-ES" sz="2400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1168998" y="818573"/>
            <a:ext cx="3205779" cy="673191"/>
          </a:xfrm>
        </p:spPr>
        <p:txBody>
          <a:bodyPr rtlCol="0">
            <a:normAutofit/>
          </a:bodyPr>
          <a:lstStyle/>
          <a:p>
            <a:pPr rtl="0"/>
            <a:r>
              <a:rPr lang="es-ES" sz="3200" b="1" dirty="0"/>
              <a:t>Introducción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61456" y="0"/>
            <a:ext cx="1388447" cy="161606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28028" y="1876039"/>
            <a:ext cx="3645986" cy="378214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F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ítulo 18"/>
          <p:cNvSpPr>
            <a:spLocks noGrp="1"/>
          </p:cNvSpPr>
          <p:nvPr>
            <p:ph type="title"/>
          </p:nvPr>
        </p:nvSpPr>
        <p:spPr>
          <a:xfrm>
            <a:off x="1911229" y="759764"/>
            <a:ext cx="4760259" cy="737342"/>
          </a:xfrm>
        </p:spPr>
        <p:txBody>
          <a:bodyPr rtlCol="0">
            <a:normAutofit fontScale="90000"/>
          </a:bodyPr>
          <a:lstStyle/>
          <a:p>
            <a:pPr rtl="0"/>
            <a:r>
              <a:rPr lang="es-ES" sz="4000" b="1" dirty="0">
                <a:solidFill>
                  <a:schemeClr val="tx1"/>
                </a:solidFill>
              </a:rPr>
              <a:t>MARCO NORMATIVO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246" y="-2619"/>
            <a:ext cx="1388447" cy="161606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6766" y="2043953"/>
            <a:ext cx="3282317" cy="3316941"/>
          </a:xfrm>
          <a:prstGeom prst="flowChartAlternateProcess">
            <a:avLst/>
          </a:prstGeom>
        </p:spPr>
      </p:pic>
      <p:sp>
        <p:nvSpPr>
          <p:cNvPr id="9" name="Marcador de contenido 3"/>
          <p:cNvSpPr txBox="1"/>
          <p:nvPr/>
        </p:nvSpPr>
        <p:spPr>
          <a:xfrm>
            <a:off x="3684495" y="1497106"/>
            <a:ext cx="7826187" cy="4688541"/>
          </a:xfrm>
          <a:prstGeom prst="rect">
            <a:avLst/>
          </a:prstGeom>
          <a:solidFill>
            <a:schemeClr val="accent3"/>
          </a:solidFill>
        </p:spPr>
        <p:txBody>
          <a:bodyPr vert="horz" lIns="91440" tIns="45720" rIns="91440" bIns="45720" rtlCol="0">
            <a:noAutofit/>
          </a:bodyPr>
          <a:lstStyle>
            <a:defPPr>
              <a:defRPr lang="es-ES"/>
            </a:defPPr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Wingdings" panose="05000000000000000000" pitchFamily="2" charset="2"/>
              <a:buNone/>
              <a:defRPr lang="es-ES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67055" indent="-28321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lang="es-ES"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850265" indent="-28321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lang="es-ES"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34110" indent="-28321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lang="es-ES"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417320" indent="-28321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lang="es-ES"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ES" sz="1400" b="1" i="1" dirty="0">
                <a:solidFill>
                  <a:schemeClr val="tx1"/>
                </a:solidFill>
              </a:rPr>
              <a:t>Constitución de la República del Ecuador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tx1"/>
                </a:solidFill>
              </a:rPr>
              <a:t>El artículo 95 establece: "Las ciudadanas y ciudadanos, en forma individual y colectiva, participarán de manera protagónica en la toma de decisiones, planificación y gestión de los asuntos públicos, y en el control popular de las instituciones del Estado y la sociedad, y de sus representantes, en un proceso permanente de construcción del poder ciudadano. La participación se orientará por los principios de igualdad, autonomía, deliberación pública, respeto a la diferencia, control popular, solidaridad e interculturalidad“;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tx1"/>
                </a:solidFill>
              </a:rPr>
              <a:t>El numeral 4 del artículo 100, señala que la participación en los niveles de gobierno se ejerce para: ".. fortalecer la democracia con mecanismos permanentes de transparencia, rendición de cuentas y control social“;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tx1"/>
                </a:solidFill>
              </a:rPr>
              <a:t>El artículo 204 de la Constitución de la República del Ecuador, determina: "El pueblo es el mandante y primer fiscalizador del poder público, en ejercicio de su derecho a la participación“;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tx1"/>
                </a:solidFill>
              </a:rPr>
              <a:t>Que, el numeral 2 del artículo 208 de la Constitución de la República del Ecuador señala que es obligación y atribución del Consejo de Participación Ciudadana y Control Social: "Establecer mecanismos de rendición de cuentas de las instituciones y entidades del sector público, y coadyuvar procesos de veeduría ciudadana y control social".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F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ítulo 18"/>
          <p:cNvSpPr>
            <a:spLocks noGrp="1"/>
          </p:cNvSpPr>
          <p:nvPr>
            <p:ph type="title"/>
          </p:nvPr>
        </p:nvSpPr>
        <p:spPr>
          <a:xfrm>
            <a:off x="1911229" y="759764"/>
            <a:ext cx="4760259" cy="737342"/>
          </a:xfrm>
        </p:spPr>
        <p:txBody>
          <a:bodyPr rtlCol="0">
            <a:normAutofit fontScale="90000"/>
          </a:bodyPr>
          <a:lstStyle/>
          <a:p>
            <a:pPr rtl="0"/>
            <a:r>
              <a:rPr lang="es-ES" sz="4000" b="1" dirty="0">
                <a:solidFill>
                  <a:schemeClr val="tx1"/>
                </a:solidFill>
              </a:rPr>
              <a:t>MARCO NORMATIVO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246" y="-2619"/>
            <a:ext cx="1388447" cy="161606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6766" y="2043953"/>
            <a:ext cx="3282317" cy="3316941"/>
          </a:xfrm>
          <a:prstGeom prst="flowChartAlternateProcess">
            <a:avLst/>
          </a:prstGeom>
        </p:spPr>
      </p:pic>
      <p:sp>
        <p:nvSpPr>
          <p:cNvPr id="9" name="Marcador de contenido 3"/>
          <p:cNvSpPr txBox="1"/>
          <p:nvPr/>
        </p:nvSpPr>
        <p:spPr>
          <a:xfrm>
            <a:off x="3693461" y="1627093"/>
            <a:ext cx="7584140" cy="4150659"/>
          </a:xfrm>
          <a:prstGeom prst="rect">
            <a:avLst/>
          </a:prstGeom>
          <a:solidFill>
            <a:schemeClr val="accent3"/>
          </a:solidFill>
        </p:spPr>
        <p:txBody>
          <a:bodyPr vert="horz" lIns="91440" tIns="45720" rIns="91440" bIns="45720" rtlCol="0">
            <a:noAutofit/>
          </a:bodyPr>
          <a:lstStyle>
            <a:defPPr>
              <a:defRPr lang="es-ES"/>
            </a:defPPr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Wingdings" panose="05000000000000000000" pitchFamily="2" charset="2"/>
              <a:buNone/>
              <a:defRPr lang="es-ES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67055" indent="-28321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lang="es-ES"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850265" indent="-28321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lang="es-ES"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34110" indent="-28321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lang="es-ES"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417320" indent="-28321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lang="es-ES"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 defTabSz="457200">
              <a:spcBef>
                <a:spcPts val="0"/>
              </a:spcBef>
            </a:pPr>
            <a:r>
              <a:rPr lang="es-ES" b="1" i="1" dirty="0">
                <a:solidFill>
                  <a:prstClr val="black"/>
                </a:solidFill>
              </a:rPr>
              <a:t>Código Orgánico de Organización Territorial, Autonomía y Descentralización – COOTAD</a:t>
            </a:r>
          </a:p>
          <a:p>
            <a:pPr lvl="0" algn="just" defTabSz="457200">
              <a:spcBef>
                <a:spcPts val="0"/>
              </a:spcBef>
            </a:pPr>
            <a:endParaRPr lang="es-ES" b="1" i="1" dirty="0">
              <a:solidFill>
                <a:prstClr val="black"/>
              </a:solidFill>
            </a:endParaRPr>
          </a:p>
          <a:p>
            <a:pPr marL="285750" lvl="0" indent="-285750" algn="just" defTabSz="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prstClr val="black"/>
                </a:solidFill>
              </a:rPr>
              <a:t>Art. 304.- Sistema de participación ciudadana.- Los gobiernos autónomos descentralizados conformarán un sistema de participación ciudadana, que se regulará por acto normativo del correspondiente nivel de gobierno, tendrá una estructura y denominación propias. </a:t>
            </a:r>
            <a:r>
              <a:rPr lang="es-ES" sz="1400" i="1" dirty="0">
                <a:solidFill>
                  <a:prstClr val="black"/>
                </a:solidFill>
              </a:rPr>
              <a:t>El sistema de participación ciudadana se constituye para: “f) Fortalecer la democracia local con mecanismos permanentes de transparencia, rendición de cuentas y control social;”</a:t>
            </a:r>
          </a:p>
          <a:p>
            <a:pPr lvl="0" algn="just" defTabSz="457200">
              <a:spcBef>
                <a:spcPts val="0"/>
              </a:spcBef>
            </a:pPr>
            <a:endParaRPr lang="es-ES" sz="1400" dirty="0">
              <a:solidFill>
                <a:prstClr val="black"/>
              </a:solidFill>
            </a:endParaRPr>
          </a:p>
          <a:p>
            <a:pPr lvl="0" algn="just" defTabSz="457200">
              <a:spcBef>
                <a:spcPts val="0"/>
              </a:spcBef>
            </a:pPr>
            <a:r>
              <a:rPr lang="es-ES" b="1" i="1" dirty="0">
                <a:solidFill>
                  <a:prstClr val="black"/>
                </a:solidFill>
              </a:rPr>
              <a:t>Código Orgánico de Planificación y Finanzas Públicas - COPLAFIP</a:t>
            </a:r>
            <a:endParaRPr lang="es-ES" sz="1400" dirty="0">
              <a:solidFill>
                <a:prstClr val="black"/>
              </a:solidFill>
            </a:endParaRPr>
          </a:p>
          <a:p>
            <a:pPr marL="285750" lvl="0" indent="-285750" algn="just" defTabSz="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prstClr val="black"/>
                </a:solidFill>
              </a:rPr>
              <a:t>Art. 110.- Ejercicio presupuestario.- El ejercicio presupuestario o año fiscal se inicia el primer día de enero y concluye el 31 de diciembre de cada año.</a:t>
            </a:r>
          </a:p>
          <a:p>
            <a:pPr marL="285750" lvl="0" indent="-285750" algn="just" defTabSz="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prstClr val="black"/>
                </a:solidFill>
              </a:rPr>
              <a:t>Art. 121.- Clausura del presupuesto.- Los presupuestos anuales del sector público se clausurarán el 31 de diciembre de cada año. Después de esa fecha no se podrán contraer compromisos ni obligaciones, ni realizar acciones u operaciones de ninguna naturaleza, que afecten al presupuesto clausurado.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F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ítulo 18"/>
          <p:cNvSpPr>
            <a:spLocks noGrp="1"/>
          </p:cNvSpPr>
          <p:nvPr>
            <p:ph type="title"/>
          </p:nvPr>
        </p:nvSpPr>
        <p:spPr>
          <a:xfrm>
            <a:off x="1911229" y="759764"/>
            <a:ext cx="4760259" cy="737342"/>
          </a:xfrm>
        </p:spPr>
        <p:txBody>
          <a:bodyPr rtlCol="0">
            <a:normAutofit fontScale="90000"/>
          </a:bodyPr>
          <a:lstStyle/>
          <a:p>
            <a:pPr rtl="0"/>
            <a:r>
              <a:rPr lang="es-ES" sz="4000" b="1" dirty="0">
                <a:solidFill>
                  <a:schemeClr val="tx1"/>
                </a:solidFill>
              </a:rPr>
              <a:t>MARCO NORMATIVO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246" y="-2619"/>
            <a:ext cx="1388447" cy="161606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6766" y="2043953"/>
            <a:ext cx="3282317" cy="3316941"/>
          </a:xfrm>
          <a:prstGeom prst="flowChartAlternateProcess">
            <a:avLst/>
          </a:prstGeom>
        </p:spPr>
      </p:pic>
      <p:sp>
        <p:nvSpPr>
          <p:cNvPr id="9" name="Marcador de contenido 3"/>
          <p:cNvSpPr txBox="1"/>
          <p:nvPr/>
        </p:nvSpPr>
        <p:spPr>
          <a:xfrm>
            <a:off x="3720354" y="1416424"/>
            <a:ext cx="7709645" cy="4681812"/>
          </a:xfrm>
          <a:prstGeom prst="rect">
            <a:avLst/>
          </a:prstGeom>
          <a:solidFill>
            <a:schemeClr val="accent3"/>
          </a:solidFill>
        </p:spPr>
        <p:txBody>
          <a:bodyPr vert="horz" lIns="91440" tIns="45720" rIns="91440" bIns="45720" rtlCol="0">
            <a:noAutofit/>
          </a:bodyPr>
          <a:lstStyle>
            <a:defPPr>
              <a:defRPr lang="es-ES"/>
            </a:defPPr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Wingdings" panose="05000000000000000000" pitchFamily="2" charset="2"/>
              <a:buNone/>
              <a:defRPr lang="es-ES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67055" indent="-28321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lang="es-ES"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850265" indent="-28321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lang="es-ES"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34110" indent="-28321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lang="es-ES"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417320" indent="-28321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lang="es-ES"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 defTabSz="457200">
              <a:spcBef>
                <a:spcPts val="0"/>
              </a:spcBef>
            </a:pPr>
            <a:r>
              <a:rPr lang="es-ES" b="1" dirty="0">
                <a:solidFill>
                  <a:prstClr val="black"/>
                </a:solidFill>
              </a:rPr>
              <a:t>Ley Orgánica del Consejo de Participación Ciudadana y Control Social</a:t>
            </a:r>
          </a:p>
          <a:p>
            <a:pPr marL="285750" lvl="0" indent="-285750" algn="just" defTabSz="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prstClr val="black"/>
                </a:solidFill>
              </a:rPr>
              <a:t>El numeral 2 del artículo 5, señala como una de las atribuciones del Consejo de Participación Ciudadana y Control Social siguiente: "Establecer mecanismos de rendición de cuentas de las instituciones y entidades del sector público, y las personas jurídicas del sector privado que presten servicios públicos, desarrollen actividades de interés público o manejen recursos públicos"..</a:t>
            </a:r>
          </a:p>
          <a:p>
            <a:pPr lvl="0" algn="just" defTabSz="457200">
              <a:spcBef>
                <a:spcPts val="0"/>
              </a:spcBef>
            </a:pPr>
            <a:endParaRPr lang="es-ES" sz="1400" dirty="0">
              <a:solidFill>
                <a:prstClr val="black"/>
              </a:solidFill>
            </a:endParaRPr>
          </a:p>
          <a:p>
            <a:pPr marL="285750" lvl="0" indent="-285750" algn="just" defTabSz="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prstClr val="black"/>
                </a:solidFill>
              </a:rPr>
              <a:t>Que, el artículo 9 de la Ley Orgánica del Consejo de Participación Ciudadana y Control Social, señala: "Es atribución del Consejo de Participación Ciudadana y Control Social establecer mecanismos para someter a evaluación de la sociedad, las acciones del Estado y de las personas jurídicas del sector privado que presten servicios públicos, manejen recursos públicos o desarrollen actividades de interés público; con atención al enfoque de derechos, a los resultados esperados y obtenidos, a los recursos financieros empleados y a los métodos utilizados sobre su gestión. La rendición de cuentas será un proceso participativo, periódico, oportuno, claro y veraz, con información precisa, suficiente y con lenguaje asequible. La rendición de cuentas se realizará al menos una vez al año y su convocatoria será amplia, a todos los sectores de la sociedad relacionados y debidamente publicitada". </a:t>
            </a:r>
          </a:p>
          <a:p>
            <a:pPr marL="285750" lvl="0" indent="-285750" algn="just" defTabSz="45720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s-ES" sz="1400" dirty="0">
              <a:solidFill>
                <a:prstClr val="black"/>
              </a:solidFill>
              <a:latin typeface="Calibri" panose="020F0502020204030204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298389" y="759560"/>
            <a:ext cx="5460992" cy="2113628"/>
          </a:xfrm>
        </p:spPr>
        <p:txBody>
          <a:bodyPr rtlCol="0"/>
          <a:lstStyle/>
          <a:p>
            <a:pPr rtl="0">
              <a:tabLst>
                <a:tab pos="3308350" algn="l"/>
              </a:tabLst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SUJETOS OBLIGADOS A RENDIR CUENTAS</a:t>
            </a:r>
          </a:p>
        </p:txBody>
      </p:sp>
      <p:sp>
        <p:nvSpPr>
          <p:cNvPr id="5" name="Marcador de contenido 4"/>
          <p:cNvSpPr>
            <a:spLocks noGrp="1"/>
          </p:cNvSpPr>
          <p:nvPr>
            <p:ph sz="half" idx="2"/>
          </p:nvPr>
        </p:nvSpPr>
        <p:spPr>
          <a:xfrm>
            <a:off x="7011876" y="831286"/>
            <a:ext cx="4016206" cy="5195425"/>
          </a:xfrm>
        </p:spPr>
        <p:txBody>
          <a:bodyPr rtlCol="0"/>
          <a:lstStyle/>
          <a:p>
            <a:pPr marL="0" indent="0" rtl="0">
              <a:buFont typeface="Calibri" panose="020F0502020204030204" pitchFamily="34" charset="0"/>
              <a:buNone/>
            </a:pPr>
            <a:r>
              <a:rPr lang="en-US" spc="200" dirty="0">
                <a:solidFill>
                  <a:schemeClr val="tx1"/>
                </a:solidFill>
              </a:rPr>
              <a:t>“CITAS…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7999" y="23255"/>
            <a:ext cx="1388447" cy="161606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4638" y="756800"/>
            <a:ext cx="4227656" cy="5344396"/>
          </a:xfrm>
          <a:prstGeom prst="flowChartAlternateProcess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484094" y="3256165"/>
            <a:ext cx="609600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Art. 90.- Sujetos obligados.- Las </a:t>
            </a:r>
            <a:r>
              <a:rPr kumimoji="0" lang="es-ES" sz="1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autoridades del Estado, electas o de libre remoción,</a:t>
            </a: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representantes legales de las empresas públicas o personas jurídicas del sector privado que manejen fondos públicos o desarrollen actividades de interés público, los medios de comunicación social, a través de sus representantes legales, están obligados a rendir cuentas, sin perjuicio de las responsabilidades que tienen las servidoras y los servidores públicos sobre sus actos y omisiones. </a:t>
            </a:r>
            <a:r>
              <a:rPr kumimoji="0" lang="es-ES" sz="1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LOPC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F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1282238" y="246233"/>
            <a:ext cx="6140824" cy="920409"/>
          </a:xfrm>
        </p:spPr>
        <p:txBody>
          <a:bodyPr rtlCol="0">
            <a:normAutofit/>
          </a:bodyPr>
          <a:lstStyle/>
          <a:p>
            <a:pPr rtl="0"/>
            <a:r>
              <a:rPr lang="es-ES" sz="3200" b="1" dirty="0"/>
              <a:t>sobre QUE SE RINDE CUENTAS?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6235" y="706437"/>
            <a:ext cx="9379529" cy="5313674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630647" y="-101594"/>
            <a:ext cx="1388447" cy="161606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F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/>
          <p:cNvSpPr>
            <a:spLocks noGrp="1"/>
          </p:cNvSpPr>
          <p:nvPr>
            <p:ph type="title"/>
          </p:nvPr>
        </p:nvSpPr>
        <p:spPr>
          <a:xfrm>
            <a:off x="514574" y="292581"/>
            <a:ext cx="10058400" cy="724564"/>
          </a:xfrm>
        </p:spPr>
        <p:txBody>
          <a:bodyPr rtlCol="0">
            <a:normAutofit/>
          </a:bodyPr>
          <a:lstStyle/>
          <a:p>
            <a:pPr rtl="0"/>
            <a:r>
              <a:rPr lang="es-EC" sz="3200" b="1" dirty="0">
                <a:solidFill>
                  <a:schemeClr val="tx1"/>
                </a:solidFill>
              </a:rPr>
              <a:t>FASES DEL PROCESO RENDICION DE CUENTAS</a:t>
            </a:r>
            <a:endParaRPr lang="es-ES" sz="3200" dirty="0"/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118" y="1017145"/>
            <a:ext cx="10058400" cy="5020729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72974" y="0"/>
            <a:ext cx="1388447" cy="161606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70079" y="1057836"/>
            <a:ext cx="5711810" cy="1477181"/>
          </a:xfrm>
        </p:spPr>
        <p:txBody>
          <a:bodyPr rtlCol="0">
            <a:normAutofit/>
          </a:bodyPr>
          <a:lstStyle/>
          <a:p>
            <a:pPr rtl="0"/>
            <a:r>
              <a:rPr lang="es-ES" sz="3200" b="1" dirty="0"/>
              <a:t>ROL CIUDADANO Y TRANSPARENCIA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>
          <a:xfrm>
            <a:off x="5104652" y="2683494"/>
            <a:ext cx="5711810" cy="2673276"/>
          </a:xfrm>
        </p:spPr>
        <p:txBody>
          <a:bodyPr rtlCol="0">
            <a:normAutofit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es-ES" sz="2000" dirty="0"/>
              <a:t> La ciudadanía ejerce vigilancia, solicita información y participa en auditorías sociales.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s-ES" sz="2000" dirty="0"/>
              <a:t>La transparencia se fortalece con publicación abierta de datos, acceso a informes y comunicación de resultados con retroalimentación publica.</a:t>
            </a:r>
          </a:p>
          <a:p>
            <a:pPr algn="just">
              <a:buFont typeface="Wingdings" panose="05000000000000000000" pitchFamily="2" charset="2"/>
              <a:buChar char="ü"/>
            </a:pPr>
            <a:endParaRPr lang="es-ES" sz="2000" dirty="0"/>
          </a:p>
        </p:txBody>
      </p:sp>
      <p:pic>
        <p:nvPicPr>
          <p:cNvPr id="7" name="Marcador de contenido 6"/>
          <p:cNvPicPr>
            <a:picLocks noGrp="1" noChangeAspect="1"/>
          </p:cNvPicPr>
          <p:nvPr>
            <p:ph sz="half" idx="14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19098" y="1057836"/>
            <a:ext cx="4097295" cy="4298934"/>
          </a:xfrm>
          <a:prstGeom prst="flowChartAlternateProcess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122238" y="385483"/>
            <a:ext cx="1388447" cy="161606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-122371"/>
            <a:ext cx="2192396" cy="2551806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6789" y="747203"/>
            <a:ext cx="7598422" cy="5363593"/>
          </a:xfrm>
          <a:prstGeom prst="flowChartAlternateProcess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114802" y="95316"/>
            <a:ext cx="6508376" cy="768953"/>
          </a:xfrm>
        </p:spPr>
        <p:txBody>
          <a:bodyPr rtlCol="0">
            <a:normAutofit/>
          </a:bodyPr>
          <a:lstStyle/>
          <a:p>
            <a:pPr rtl="0"/>
            <a:r>
              <a:rPr lang="es-ES" sz="3600" b="1" dirty="0"/>
              <a:t>Informe financiero 2025</a:t>
            </a:r>
          </a:p>
        </p:txBody>
      </p:sp>
      <p:graphicFrame>
        <p:nvGraphicFramePr>
          <p:cNvPr id="3" name="Tabla 2"/>
          <p:cNvGraphicFramePr>
            <a:graphicFrameLocks noGrp="1"/>
          </p:cNvGraphicFramePr>
          <p:nvPr/>
        </p:nvGraphicFramePr>
        <p:xfrm>
          <a:off x="3550024" y="1371600"/>
          <a:ext cx="7808258" cy="4404159"/>
        </p:xfrm>
        <a:graphic>
          <a:graphicData uri="http://schemas.openxmlformats.org/drawingml/2006/table">
            <a:tbl>
              <a:tblPr/>
              <a:tblGrid>
                <a:gridCol w="20708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547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26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7473"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INGRESOS DEL PRESUPUESTO 202</a:t>
                      </a:r>
                      <a:r>
                        <a:rPr lang="es-MX" altLang="es-EC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45311" marR="45311" marT="22655" marB="22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7877">
                <a:tc rowSpan="4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MINISTERIO DE FINANZAS </a:t>
                      </a:r>
                      <a:endParaRPr lang="es-EC" sz="12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ALICUOTAS</a:t>
                      </a:r>
                      <a:endParaRPr lang="es-EC" sz="12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5311" marR="45311" marT="22655" marB="22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7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APORTES Y PARTICIPACIONES CORRIENTES DE GADS</a:t>
                      </a:r>
                      <a:endParaRPr lang="es-ES" sz="120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5311" marR="45311" marT="22655" marB="22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7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C" sz="120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5311" marR="45311" marT="22655" marB="22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7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8003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Aportes a los Gobiernos Autónomos Descentralizados Parroquiales Rurales (PRESUPUESTO DEL ESTADO) 30%</a:t>
                      </a:r>
                      <a:endParaRPr lang="es-ES" sz="120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5311" marR="45311" marT="22655" marB="22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7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$76,500.00</a:t>
                      </a:r>
                      <a:endParaRPr lang="es-EC" sz="120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5311" marR="45311" marT="22655" marB="22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7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7877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APORTES Y PARTICIPACIONES INVERSION DE GADS</a:t>
                      </a:r>
                      <a:endParaRPr lang="es-ES" sz="120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5311" marR="45311" marT="22655" marB="22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7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C" sz="120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5311" marR="45311" marT="22655" marB="22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7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1252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Aporte a Juntas Parroquiales Rurales (PRESUPUESTO DEL ESTADO) 70%</a:t>
                      </a:r>
                      <a:endParaRPr lang="es-ES" sz="120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5311" marR="45311" marT="22655" marB="22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7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$76,051.67</a:t>
                      </a:r>
                      <a:endParaRPr lang="es-EC" sz="120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5311" marR="45311" marT="22655" marB="22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7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7877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LEY AMAZONICA</a:t>
                      </a:r>
                      <a:endParaRPr lang="es-ES" sz="120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CUOTA LEY 010</a:t>
                      </a:r>
                      <a:endParaRPr lang="es-ES" sz="120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5311" marR="45311" marT="22655" marB="22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APORTE Y PARTICIPACIONES DEL SECTOR PUBLICO </a:t>
                      </a:r>
                      <a:endParaRPr lang="es-ES" sz="120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5311" marR="45311" marT="22655" marB="22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C" sz="120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5311" marR="45311" marT="22655" marB="22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0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7877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Del Fondo de Inversión Petrolera </a:t>
                      </a:r>
                      <a:endParaRPr lang="es-ES" sz="120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5311" marR="45311" marT="22655" marB="22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$127,671.65</a:t>
                      </a:r>
                      <a:endParaRPr lang="es-EC" sz="120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5311" marR="45311" marT="22655" marB="22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0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7877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ORDENANZAS</a:t>
                      </a:r>
                      <a:endParaRPr lang="es-EC" sz="120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GAD PROVINCIAL113-136</a:t>
                      </a:r>
                      <a:endParaRPr lang="es-EC" sz="120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C" sz="120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5311" marR="45311" marT="22655" marB="22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8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TRANSFERENCIAS DE CAPITAL DEL SECTOR PUBLICO</a:t>
                      </a:r>
                      <a:endParaRPr lang="es-EC" sz="120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5311" marR="45311" marT="22655" marB="22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8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$79,999.83</a:t>
                      </a:r>
                      <a:endParaRPr lang="es-EC" sz="120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5311" marR="45311" marT="22655" marB="22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8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2292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C" sz="120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5311" marR="45311" marT="22655" marB="22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8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C" sz="120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5311" marR="45311" marT="22655" marB="22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8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78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SCTEA</a:t>
                      </a:r>
                      <a:endParaRPr lang="es-EC" sz="120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5311" marR="45311" marT="22655" marB="22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OTRAS PARTICIPACIONES Y APORTES</a:t>
                      </a:r>
                      <a:endParaRPr lang="es-EC" sz="120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5311" marR="45311" marT="22655" marB="22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8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$42,248.23</a:t>
                      </a:r>
                      <a:endParaRPr lang="es-EC" sz="120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5311" marR="45311" marT="22655" marB="22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8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7877">
                <a:tc gridSpan="2"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s-EC" sz="12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5311" marR="45311" marT="22655" marB="22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$402.471,38</a:t>
                      </a:r>
                      <a:endParaRPr lang="es-EC" sz="12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5311" marR="45311" marT="22655" marB="22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16685" y="56238"/>
            <a:ext cx="1388447" cy="161606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189" y="2117107"/>
            <a:ext cx="2962835" cy="2962835"/>
          </a:xfrm>
          <a:prstGeom prst="rect">
            <a:avLst/>
          </a:prstGeom>
        </p:spPr>
      </p:pic>
      <p:sp>
        <p:nvSpPr>
          <p:cNvPr id="6" name="Título 1"/>
          <p:cNvSpPr txBox="1"/>
          <p:nvPr/>
        </p:nvSpPr>
        <p:spPr>
          <a:xfrm>
            <a:off x="679080" y="763400"/>
            <a:ext cx="4143932" cy="768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b="1" dirty="0">
                <a:solidFill>
                  <a:srgbClr val="FF0000"/>
                </a:solidFill>
              </a:rPr>
              <a:t>Ingresos 2025: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756212" y="204549"/>
            <a:ext cx="6508376" cy="768953"/>
          </a:xfrm>
        </p:spPr>
        <p:txBody>
          <a:bodyPr rtlCol="0">
            <a:normAutofit/>
          </a:bodyPr>
          <a:lstStyle/>
          <a:p>
            <a:pPr rtl="0"/>
            <a:r>
              <a:rPr lang="es-ES" sz="3600" b="1" dirty="0"/>
              <a:t>Informe financiero 2025</a:t>
            </a:r>
          </a:p>
        </p:txBody>
      </p:sp>
      <p:sp>
        <p:nvSpPr>
          <p:cNvPr id="6" name="Título 1"/>
          <p:cNvSpPr txBox="1"/>
          <p:nvPr/>
        </p:nvSpPr>
        <p:spPr>
          <a:xfrm>
            <a:off x="774904" y="987768"/>
            <a:ext cx="4143932" cy="768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b="1" dirty="0">
                <a:solidFill>
                  <a:srgbClr val="FF0000"/>
                </a:solidFill>
              </a:rPr>
              <a:t>egresos 2025:</a:t>
            </a:r>
          </a:p>
        </p:txBody>
      </p:sp>
      <p:graphicFrame>
        <p:nvGraphicFramePr>
          <p:cNvPr id="7" name="Tabla 6"/>
          <p:cNvGraphicFramePr>
            <a:graphicFrameLocks noGrp="1"/>
          </p:cNvGraphicFramePr>
          <p:nvPr/>
        </p:nvGraphicFramePr>
        <p:xfrm>
          <a:off x="3471582" y="1756721"/>
          <a:ext cx="7660884" cy="341376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47735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72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7241"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b="1" dirty="0">
                          <a:effectLst/>
                        </a:rPr>
                        <a:t>GASTOS DEL PRESUPUESTO 2025</a:t>
                      </a:r>
                      <a:endParaRPr lang="es-EC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323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b="0" dirty="0">
                          <a:effectLst/>
                        </a:rPr>
                        <a:t>GASTOS CORRIENTE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-"/>
                        <a:tabLst>
                          <a:tab pos="0" algn="l"/>
                        </a:tabLst>
                      </a:pPr>
                      <a:r>
                        <a:rPr lang="es-ES" sz="1600" b="0" dirty="0">
                          <a:effectLst/>
                        </a:rPr>
                        <a:t>Remuneraciones y beneficios de ley 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0" dirty="0">
                          <a:effectLst/>
                        </a:rPr>
                        <a:t>                  Presidente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0" dirty="0">
                          <a:effectLst/>
                        </a:rPr>
                        <a:t>                  Vocales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0" dirty="0">
                          <a:effectLst/>
                        </a:rPr>
                        <a:t>                  Secretaria-tesorera  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-"/>
                        <a:tabLst>
                          <a:tab pos="0" algn="l"/>
                        </a:tabLst>
                      </a:pPr>
                      <a:r>
                        <a:rPr lang="es-ES" sz="1600" b="0" dirty="0">
                          <a:effectLst/>
                        </a:rPr>
                        <a:t>Aportaciones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0" dirty="0">
                          <a:effectLst/>
                        </a:rPr>
                        <a:t>         Contraloría General del Estado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0" dirty="0">
                          <a:effectLst/>
                        </a:rPr>
                        <a:t>                  Comisiones Bancarias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0" dirty="0">
                          <a:effectLst/>
                        </a:rPr>
                        <a:t>                   Consorcio de Juntas Parroquial (Nacional – Provincial)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0" dirty="0">
                          <a:effectLst/>
                        </a:rPr>
                        <a:t>          Intereses del Banco de Desarrollo del Estado</a:t>
                      </a:r>
                      <a:endParaRPr lang="es-ES" sz="1600" b="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b="0" dirty="0">
                          <a:effectLst/>
                        </a:rPr>
                        <a:t>76,500.00</a:t>
                      </a: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b="0" dirty="0">
                          <a:effectLst/>
                        </a:rPr>
                        <a:t>$</a:t>
                      </a:r>
                      <a:r>
                        <a:rPr lang="es-ES" sz="1600" b="0" dirty="0">
                          <a:effectLst/>
                        </a:rPr>
                        <a:t>35600.92</a:t>
                      </a: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0" dirty="0">
                          <a:effectLst/>
                        </a:rPr>
                        <a:t>$1250 más beneficio de ley</a:t>
                      </a: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0" dirty="0">
                          <a:effectLst/>
                        </a:rPr>
                        <a:t>$500 más beneficios de ley</a:t>
                      </a: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0" dirty="0">
                          <a:effectLst/>
                        </a:rPr>
                        <a:t>$733 más beneficios de ley</a:t>
                      </a: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600" b="0" dirty="0">
                        <a:effectLst/>
                      </a:endParaRP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0" dirty="0">
                          <a:effectLst/>
                        </a:rPr>
                        <a:t>$5303.88</a:t>
                      </a: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0" dirty="0">
                          <a:effectLst/>
                        </a:rPr>
                        <a:t>$500</a:t>
                      </a: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0" dirty="0">
                          <a:effectLst/>
                        </a:rPr>
                        <a:t>$5400</a:t>
                      </a: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0" dirty="0">
                          <a:effectLst/>
                        </a:rPr>
                        <a:t>$17,053</a:t>
                      </a:r>
                      <a:endParaRPr lang="es-ES" b="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01226" y="56238"/>
            <a:ext cx="1388447" cy="1616062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929" y="2187387"/>
            <a:ext cx="3072653" cy="3072653"/>
          </a:xfrm>
          <a:prstGeom prst="ellipse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756212" y="204549"/>
            <a:ext cx="6508376" cy="768953"/>
          </a:xfrm>
        </p:spPr>
        <p:txBody>
          <a:bodyPr rtlCol="0">
            <a:normAutofit/>
          </a:bodyPr>
          <a:lstStyle/>
          <a:p>
            <a:pPr rtl="0"/>
            <a:r>
              <a:rPr lang="es-ES" sz="3600" b="1" dirty="0"/>
              <a:t>Informe financiero 2025</a:t>
            </a:r>
          </a:p>
        </p:txBody>
      </p:sp>
      <p:sp>
        <p:nvSpPr>
          <p:cNvPr id="6" name="Título 1"/>
          <p:cNvSpPr txBox="1"/>
          <p:nvPr/>
        </p:nvSpPr>
        <p:spPr>
          <a:xfrm>
            <a:off x="577681" y="589025"/>
            <a:ext cx="4143932" cy="768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b="1" dirty="0">
                <a:solidFill>
                  <a:srgbClr val="FF0000"/>
                </a:solidFill>
              </a:rPr>
              <a:t>egresos 2025:</a:t>
            </a:r>
          </a:p>
        </p:txBody>
      </p:sp>
      <p:graphicFrame>
        <p:nvGraphicFramePr>
          <p:cNvPr id="7" name="Tabla 6"/>
          <p:cNvGraphicFramePr>
            <a:graphicFrameLocks noGrp="1"/>
          </p:cNvGraphicFramePr>
          <p:nvPr/>
        </p:nvGraphicFramePr>
        <p:xfrm>
          <a:off x="2303929" y="1268336"/>
          <a:ext cx="8097297" cy="473465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6632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45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5792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 b="1" dirty="0">
                          <a:effectLst/>
                        </a:rPr>
                        <a:t>GASTO DE INVERSION</a:t>
                      </a:r>
                      <a:endParaRPr lang="es-EC" sz="10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 b="1" dirty="0">
                          <a:effectLst/>
                        </a:rPr>
                        <a:t>331.155,49</a:t>
                      </a:r>
                      <a:endParaRPr lang="es-EC" sz="14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634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s-EC" sz="1000" b="1" kern="1200" dirty="0">
                          <a:solidFill>
                            <a:schemeClr val="tx1"/>
                          </a:solidFill>
                          <a:effectLst/>
                        </a:rPr>
                        <a:t>COMPONENTE POLÍTICO INSTITUCIONAL</a:t>
                      </a:r>
                      <a:endParaRPr lang="es-EC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  <a:solidFill>
                      <a:srgbClr val="E8B9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7115">
                <a:tc>
                  <a:txBody>
                    <a:bodyPr/>
                    <a:lstStyle/>
                    <a:p>
                      <a:pPr marL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-"/>
                      </a:pPr>
                      <a:r>
                        <a:rPr lang="es-ES" sz="1000" b="0" dirty="0">
                          <a:effectLst/>
                        </a:rPr>
                        <a:t>Fortalecimiento Institucional- Remuneraciones y beneficios de ley</a:t>
                      </a:r>
                    </a:p>
                    <a:p>
                      <a:pPr marL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-"/>
                      </a:pPr>
                      <a:r>
                        <a:rPr lang="es-ES" sz="1000" b="0" dirty="0">
                          <a:effectLst/>
                        </a:rPr>
                        <a:t>Técnico Civil</a:t>
                      </a:r>
                    </a:p>
                    <a:p>
                      <a:pPr marL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-"/>
                      </a:pPr>
                      <a:r>
                        <a:rPr lang="es-ES" sz="1000" b="0" dirty="0">
                          <a:effectLst/>
                        </a:rPr>
                        <a:t>Técnico de proyectos</a:t>
                      </a:r>
                    </a:p>
                    <a:p>
                      <a:pPr marL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-"/>
                      </a:pPr>
                      <a:r>
                        <a:rPr lang="es-ES" sz="1000" b="0" dirty="0">
                          <a:effectLst/>
                        </a:rPr>
                        <a:t>Monitor Deportivo</a:t>
                      </a:r>
                    </a:p>
                    <a:p>
                      <a:pPr marL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-"/>
                      </a:pPr>
                      <a:r>
                        <a:rPr lang="es-ES" sz="1000" b="0" dirty="0">
                          <a:effectLst/>
                        </a:rPr>
                        <a:t>Jornalero Auxiliar de limpieza</a:t>
                      </a:r>
                    </a:p>
                    <a:p>
                      <a:pPr marL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-"/>
                      </a:pPr>
                      <a:r>
                        <a:rPr lang="es-ES" sz="1000" b="0" dirty="0">
                          <a:effectLst/>
                        </a:rPr>
                        <a:t>Servicios ocasionales turísticos cascada del Triunfo</a:t>
                      </a:r>
                      <a:endParaRPr lang="es-ES" sz="1000" b="0" dirty="0">
                        <a:effectLst/>
                        <a:latin typeface="+mn-lt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 b="0" dirty="0">
                          <a:solidFill>
                            <a:srgbClr val="385623"/>
                          </a:solidFill>
                          <a:effectLst/>
                        </a:rPr>
                        <a:t>$58.114.00</a:t>
                      </a:r>
                      <a:endParaRPr lang="es-EC" sz="1000" b="0" dirty="0">
                        <a:effectLst/>
                      </a:endParaRPr>
                    </a:p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 b="0" dirty="0">
                          <a:effectLst/>
                        </a:rPr>
                        <a:t>$1086</a:t>
                      </a:r>
                    </a:p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 b="0" dirty="0">
                          <a:effectLst/>
                        </a:rPr>
                        <a:t>$1086</a:t>
                      </a:r>
                    </a:p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 b="0" dirty="0">
                          <a:effectLst/>
                        </a:rPr>
                        <a:t>$475</a:t>
                      </a:r>
                    </a:p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 b="0" dirty="0">
                          <a:effectLst/>
                        </a:rPr>
                        <a:t>$475</a:t>
                      </a:r>
                    </a:p>
                    <a:p>
                      <a:pPr mar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000" b="0" dirty="0">
                          <a:effectLst/>
                        </a:rPr>
                        <a:t>$475</a:t>
                      </a:r>
                      <a:endParaRPr lang="es-ES" sz="1000" b="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26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s-ES" sz="1000" b="0" kern="1200" dirty="0">
                          <a:solidFill>
                            <a:schemeClr val="tx1"/>
                          </a:solidFill>
                          <a:effectLst/>
                        </a:rPr>
                        <a:t>Servicios Básicos (agua, luz y telefonía)</a:t>
                      </a:r>
                      <a:endParaRPr lang="es-ES" sz="10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s-EC" sz="1000" b="0" kern="1200" dirty="0">
                          <a:solidFill>
                            <a:schemeClr val="tx1"/>
                          </a:solidFill>
                          <a:effectLst/>
                        </a:rPr>
                        <a:t>$16,800.00</a:t>
                      </a:r>
                      <a:endParaRPr lang="es-EC" sz="10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2634">
                <a:tc>
                  <a:txBody>
                    <a:bodyPr/>
                    <a:lstStyle/>
                    <a:p>
                      <a:r>
                        <a:rPr lang="es-EC" sz="1000" b="0" kern="1200" dirty="0">
                          <a:solidFill>
                            <a:schemeClr val="tx1"/>
                          </a:solidFill>
                          <a:effectLst/>
                        </a:rPr>
                        <a:t>Adquisición de herbicidas</a:t>
                      </a:r>
                      <a:endParaRPr lang="es-EC" sz="10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s-EC" sz="1000" b="0" kern="1200" dirty="0">
                          <a:solidFill>
                            <a:schemeClr val="tx1"/>
                          </a:solidFill>
                          <a:effectLst/>
                        </a:rPr>
                        <a:t>$650,00</a:t>
                      </a:r>
                      <a:endParaRPr lang="es-EC" sz="10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2634">
                <a:tc>
                  <a:txBody>
                    <a:bodyPr/>
                    <a:lstStyle/>
                    <a:p>
                      <a:r>
                        <a:rPr lang="es-ES" sz="1000" b="0" kern="1200" dirty="0">
                          <a:solidFill>
                            <a:schemeClr val="tx1"/>
                          </a:solidFill>
                          <a:effectLst/>
                        </a:rPr>
                        <a:t>Servicio de abastecimiento de combustible (</a:t>
                      </a:r>
                      <a:r>
                        <a:rPr lang="es-EC" sz="1000" b="0" kern="1200" dirty="0">
                          <a:solidFill>
                            <a:schemeClr val="tx1"/>
                          </a:solidFill>
                          <a:effectLst/>
                        </a:rPr>
                        <a:t>vehículo, motocicleta y maquinaria)</a:t>
                      </a:r>
                      <a:endParaRPr lang="es-EC" sz="10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s-EC" sz="1000" b="0" kern="1200" dirty="0">
                          <a:solidFill>
                            <a:schemeClr val="tx1"/>
                          </a:solidFill>
                          <a:effectLst/>
                        </a:rPr>
                        <a:t>$ 1,146.00</a:t>
                      </a:r>
                      <a:endParaRPr lang="es-EC" sz="10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5530">
                <a:tc>
                  <a:txBody>
                    <a:bodyPr/>
                    <a:lstStyle/>
                    <a:p>
                      <a:r>
                        <a:rPr lang="es-EC" sz="1000" b="0" kern="1200" dirty="0">
                          <a:solidFill>
                            <a:schemeClr val="tx1"/>
                          </a:solidFill>
                          <a:effectLst/>
                        </a:rPr>
                        <a:t>Servicio de abastecimiento de combustible (</a:t>
                      </a:r>
                      <a:r>
                        <a:rPr lang="es-ES" sz="1000" b="0" kern="1200" dirty="0">
                          <a:solidFill>
                            <a:schemeClr val="tx1"/>
                          </a:solidFill>
                          <a:effectLst/>
                        </a:rPr>
                        <a:t>maquinaria pesada, camioneta institucional y maquinaria del GADPRT)</a:t>
                      </a:r>
                      <a:endParaRPr lang="es-EC" sz="10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s-EC" sz="1000" b="0" kern="1200" dirty="0">
                          <a:solidFill>
                            <a:schemeClr val="tx1"/>
                          </a:solidFill>
                          <a:effectLst/>
                        </a:rPr>
                        <a:t>$ 7,199.70</a:t>
                      </a:r>
                      <a:endParaRPr lang="es-EC" sz="10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2302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000" b="0" kern="1200" dirty="0">
                          <a:solidFill>
                            <a:schemeClr val="tx1"/>
                          </a:solidFill>
                          <a:effectLst/>
                        </a:rPr>
                        <a:t>Servicio de mantenimiento preventivo y correctivo del vehículo y motocicleta</a:t>
                      </a:r>
                      <a:endParaRPr lang="es-ES" sz="1000" b="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s-EC" sz="1000" b="0" kern="1200" dirty="0">
                          <a:solidFill>
                            <a:schemeClr val="tx1"/>
                          </a:solidFill>
                          <a:effectLst/>
                        </a:rPr>
                        <a:t>$ 4.716,00</a:t>
                      </a:r>
                      <a:endParaRPr lang="es-EC" sz="10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953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000" b="0" kern="1200" dirty="0">
                          <a:solidFill>
                            <a:schemeClr val="tx1"/>
                          </a:solidFill>
                          <a:effectLst/>
                        </a:rPr>
                        <a:t>Póliza de fidelidad tipo blanket para funcionarios del gobierno parroquial</a:t>
                      </a:r>
                      <a:endParaRPr lang="es-ES" sz="1000" b="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C" sz="1000" b="0" kern="1200" dirty="0">
                          <a:solidFill>
                            <a:schemeClr val="tx1"/>
                          </a:solidFill>
                          <a:effectLst/>
                        </a:rPr>
                        <a:t>$98.04</a:t>
                      </a:r>
                      <a:endParaRPr lang="es-EC" sz="10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9796">
                <a:tc>
                  <a:txBody>
                    <a:bodyPr/>
                    <a:lstStyle/>
                    <a:p>
                      <a:r>
                        <a:rPr lang="es-ES" sz="1000" b="0" kern="1200" dirty="0">
                          <a:solidFill>
                            <a:schemeClr val="tx1"/>
                          </a:solidFill>
                          <a:effectLst/>
                        </a:rPr>
                        <a:t>Renovación de licencia de uso software </a:t>
                      </a:r>
                      <a:r>
                        <a:rPr lang="es-ES" sz="1000" b="0" kern="1200" dirty="0" err="1">
                          <a:solidFill>
                            <a:schemeClr val="tx1"/>
                          </a:solidFill>
                          <a:effectLst/>
                        </a:rPr>
                        <a:t>Punis</a:t>
                      </a:r>
                      <a:r>
                        <a:rPr lang="es-ES" sz="1000" b="0" kern="1200" dirty="0">
                          <a:solidFill>
                            <a:schemeClr val="tx1"/>
                          </a:solidFill>
                          <a:effectLst/>
                        </a:rPr>
                        <a:t> v10.xlsm</a:t>
                      </a:r>
                      <a:endParaRPr lang="es-EC" sz="10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s-EC" sz="1000" b="0" kern="1200" dirty="0">
                          <a:solidFill>
                            <a:schemeClr val="tx1"/>
                          </a:solidFill>
                          <a:effectLst/>
                        </a:rPr>
                        <a:t>$173,91</a:t>
                      </a:r>
                      <a:endParaRPr lang="es-EC" sz="10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2634">
                <a:tc>
                  <a:txBody>
                    <a:bodyPr/>
                    <a:lstStyle/>
                    <a:p>
                      <a:r>
                        <a:rPr lang="es-ES" sz="1000" b="0" kern="1200" dirty="0">
                          <a:solidFill>
                            <a:schemeClr val="tx1"/>
                          </a:solidFill>
                          <a:effectLst/>
                        </a:rPr>
                        <a:t>Adquisición de tóner para la copiadora multifunción laser</a:t>
                      </a:r>
                      <a:endParaRPr lang="es-EC" sz="10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s-EC" sz="1000" b="0" kern="1200" dirty="0">
                          <a:solidFill>
                            <a:schemeClr val="tx1"/>
                          </a:solidFill>
                          <a:effectLst/>
                        </a:rPr>
                        <a:t>$650,00</a:t>
                      </a:r>
                      <a:endParaRPr lang="es-EC" sz="10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2634">
                <a:tc>
                  <a:txBody>
                    <a:bodyPr/>
                    <a:lstStyle/>
                    <a:p>
                      <a:r>
                        <a:rPr lang="es-ES" sz="1000" b="0" kern="1200" dirty="0">
                          <a:solidFill>
                            <a:schemeClr val="tx1"/>
                          </a:solidFill>
                          <a:effectLst/>
                        </a:rPr>
                        <a:t>Contratación de póliza de multirriesgo</a:t>
                      </a:r>
                      <a:endParaRPr lang="es-EC" sz="10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s-EC" sz="1000" b="0" kern="1200" dirty="0">
                          <a:solidFill>
                            <a:schemeClr val="tx1"/>
                          </a:solidFill>
                          <a:effectLst/>
                        </a:rPr>
                        <a:t>$ 3,150.15</a:t>
                      </a:r>
                      <a:endParaRPr lang="es-EC" sz="10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2634">
                <a:tc>
                  <a:txBody>
                    <a:bodyPr/>
                    <a:lstStyle/>
                    <a:p>
                      <a:r>
                        <a:rPr lang="es-ES" sz="1000" b="0" kern="1200" dirty="0">
                          <a:solidFill>
                            <a:schemeClr val="tx1"/>
                          </a:solidFill>
                          <a:effectLst/>
                        </a:rPr>
                        <a:t>Actualización del sistema de contabilidad gubernamental </a:t>
                      </a:r>
                      <a:r>
                        <a:rPr lang="es-ES" sz="1000" b="0" kern="1200" dirty="0" err="1">
                          <a:solidFill>
                            <a:schemeClr val="tx1"/>
                          </a:solidFill>
                          <a:effectLst/>
                        </a:rPr>
                        <a:t>Naptilus</a:t>
                      </a:r>
                      <a:endParaRPr lang="es-EC" sz="10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s-EC" sz="1000" b="0" kern="1200" dirty="0">
                          <a:solidFill>
                            <a:schemeClr val="tx1"/>
                          </a:solidFill>
                          <a:effectLst/>
                        </a:rPr>
                        <a:t>$322.00</a:t>
                      </a:r>
                      <a:endParaRPr lang="es-EC" sz="10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1952">
                <a:tc>
                  <a:txBody>
                    <a:bodyPr/>
                    <a:lstStyle/>
                    <a:p>
                      <a:r>
                        <a:rPr lang="es-EC" sz="1000" b="0" kern="1200" dirty="0">
                          <a:solidFill>
                            <a:schemeClr val="tx1"/>
                          </a:solidFill>
                          <a:effectLst/>
                        </a:rPr>
                        <a:t>Suministros de impresión para trípticos, carteles informativos para comunidades y sectores</a:t>
                      </a:r>
                      <a:endParaRPr lang="es-EC" sz="10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s-EC" sz="1000" b="0" kern="1200" dirty="0">
                          <a:solidFill>
                            <a:schemeClr val="tx1"/>
                          </a:solidFill>
                          <a:effectLst/>
                        </a:rPr>
                        <a:t>$500,00</a:t>
                      </a:r>
                      <a:endParaRPr lang="es-EC" sz="10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45530">
                <a:tc>
                  <a:txBody>
                    <a:bodyPr/>
                    <a:lstStyle/>
                    <a:p>
                      <a:r>
                        <a:rPr lang="es-ES" sz="1000" b="0" kern="1200" dirty="0">
                          <a:solidFill>
                            <a:schemeClr val="tx1"/>
                          </a:solidFill>
                          <a:effectLst/>
                        </a:rPr>
                        <a:t>Mantenimiento, reparación preventivo y correctivo de equipos </a:t>
                      </a:r>
                      <a:r>
                        <a:rPr lang="es-ES" sz="1000" b="0" kern="1200" dirty="0" err="1">
                          <a:solidFill>
                            <a:schemeClr val="tx1"/>
                          </a:solidFill>
                          <a:effectLst/>
                        </a:rPr>
                        <a:t>informaticos</a:t>
                      </a:r>
                      <a:endParaRPr lang="es-EC" sz="10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s-EC" sz="1000" b="0" kern="1200" dirty="0">
                          <a:solidFill>
                            <a:schemeClr val="tx1"/>
                          </a:solidFill>
                          <a:effectLst/>
                        </a:rPr>
                        <a:t>$2,000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01226" y="56238"/>
            <a:ext cx="1388447" cy="1616062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617690"/>
            <a:ext cx="2247899" cy="2247899"/>
          </a:xfrm>
          <a:prstGeom prst="ellipse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756212" y="204549"/>
            <a:ext cx="6508376" cy="768953"/>
          </a:xfrm>
        </p:spPr>
        <p:txBody>
          <a:bodyPr rtlCol="0">
            <a:normAutofit/>
          </a:bodyPr>
          <a:lstStyle/>
          <a:p>
            <a:pPr rtl="0"/>
            <a:r>
              <a:rPr lang="es-ES" sz="3600" b="1" dirty="0"/>
              <a:t>Informe financiero 2025</a:t>
            </a:r>
          </a:p>
        </p:txBody>
      </p:sp>
      <p:sp>
        <p:nvSpPr>
          <p:cNvPr id="6" name="Título 1"/>
          <p:cNvSpPr txBox="1"/>
          <p:nvPr/>
        </p:nvSpPr>
        <p:spPr>
          <a:xfrm>
            <a:off x="577681" y="589025"/>
            <a:ext cx="4143932" cy="768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b="1" dirty="0">
                <a:solidFill>
                  <a:srgbClr val="FF0000"/>
                </a:solidFill>
              </a:rPr>
              <a:t>egresos 2025: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01226" y="56238"/>
            <a:ext cx="1388447" cy="1616062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188" y="2617690"/>
            <a:ext cx="2247899" cy="2247899"/>
          </a:xfrm>
          <a:prstGeom prst="ellipse">
            <a:avLst/>
          </a:prstGeom>
        </p:spPr>
      </p:pic>
      <p:graphicFrame>
        <p:nvGraphicFramePr>
          <p:cNvPr id="4" name="Tabla 3"/>
          <p:cNvGraphicFramePr>
            <a:graphicFrameLocks noGrp="1"/>
          </p:cNvGraphicFramePr>
          <p:nvPr/>
        </p:nvGraphicFramePr>
        <p:xfrm>
          <a:off x="2303930" y="1357977"/>
          <a:ext cx="8097296" cy="4576657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70620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52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665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rgbClr val="191919"/>
                          </a:solidFill>
                          <a:effectLst/>
                        </a:rPr>
                        <a:t>COMPONENTE SOCIO CULTURAL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dirty="0">
                          <a:solidFill>
                            <a:srgbClr val="191919"/>
                          </a:solidFill>
                          <a:effectLst/>
                        </a:rPr>
                        <a:t> </a:t>
                      </a:r>
                    </a:p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mbria" panose="02040503050406030204" pitchFamily="18" charset="0"/>
                        <a:buChar char="–"/>
                        <a:tabLst>
                          <a:tab pos="0" algn="l"/>
                        </a:tabLst>
                      </a:pPr>
                      <a:r>
                        <a:rPr lang="es-ES" sz="1100" b="0" dirty="0">
                          <a:solidFill>
                            <a:srgbClr val="191919"/>
                          </a:solidFill>
                          <a:effectLst/>
                        </a:rPr>
                        <a:t>Adquisición de implementos deportivos para la promoción del deporte en la parroquia el Triunfo, cantón y provincia de Pastaza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dirty="0">
                          <a:solidFill>
                            <a:srgbClr val="191919"/>
                          </a:solidFill>
                          <a:effectLst/>
                        </a:rPr>
                        <a:t> </a:t>
                      </a:r>
                    </a:p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mbria" panose="02040503050406030204" pitchFamily="18" charset="0"/>
                        <a:buChar char="–"/>
                        <a:tabLst>
                          <a:tab pos="0" algn="l"/>
                        </a:tabLst>
                      </a:pPr>
                      <a:r>
                        <a:rPr lang="es-ES" sz="1100" b="0" dirty="0">
                          <a:solidFill>
                            <a:srgbClr val="191919"/>
                          </a:solidFill>
                          <a:effectLst/>
                        </a:rPr>
                        <a:t>Convenio Interinstitucional Patronato Provincial para la disciplina de futbol.( del Servicio de transporte, alimentación e hidratación para la participación de la escuela formativa de futbol de la parroquia el triunfo a eventos deportivos organizados por las diferentes escuelas formativas de los Gad parroquiales, cantón y provincia de Pastaza)</a:t>
                      </a:r>
                    </a:p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mbria" panose="02040503050406030204" pitchFamily="18" charset="0"/>
                        <a:buChar char="–"/>
                        <a:tabLst>
                          <a:tab pos="0" algn="l"/>
                        </a:tabLst>
                      </a:pPr>
                      <a:endParaRPr lang="es-ES" sz="1100" b="0" dirty="0">
                        <a:solidFill>
                          <a:srgbClr val="191919"/>
                        </a:solidFill>
                        <a:effectLst/>
                      </a:endParaRPr>
                    </a:p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mbria" panose="02040503050406030204" pitchFamily="18" charset="0"/>
                        <a:buChar char="–"/>
                        <a:tabLst>
                          <a:tab pos="0" algn="l"/>
                        </a:tabLst>
                      </a:pPr>
                      <a:r>
                        <a:rPr lang="es-ES" sz="1100" b="0" dirty="0">
                          <a:solidFill>
                            <a:srgbClr val="191919"/>
                          </a:solidFill>
                          <a:effectLst/>
                        </a:rPr>
                        <a:t>Servicio de alimentación mediante el convenio Interinstitucional con el Patronato Provincial de Pastaza ¨PROYECTO AÑOS DORADOS¨.</a:t>
                      </a:r>
                    </a:p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mbria" panose="02040503050406030204" pitchFamily="18" charset="0"/>
                        <a:buChar char="–"/>
                        <a:tabLst>
                          <a:tab pos="0" algn="l"/>
                        </a:tabLst>
                      </a:pPr>
                      <a:endParaRPr lang="es-ES" sz="1100" b="0" dirty="0">
                        <a:solidFill>
                          <a:srgbClr val="191919"/>
                        </a:solidFill>
                        <a:effectLst/>
                      </a:endParaRPr>
                    </a:p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mbria" panose="02040503050406030204" pitchFamily="18" charset="0"/>
                        <a:buChar char="–"/>
                        <a:tabLst>
                          <a:tab pos="0" algn="l"/>
                        </a:tabLst>
                      </a:pPr>
                      <a:r>
                        <a:rPr lang="es-ES" sz="1100" b="0" dirty="0">
                          <a:solidFill>
                            <a:srgbClr val="191919"/>
                          </a:solidFill>
                          <a:effectLst/>
                        </a:rPr>
                        <a:t>Adquisición de productos perecibles y no perecibles de primera necesidad para la alimentación de niños, niñas y adolescentes de la parroquia el Triunfo.</a:t>
                      </a:r>
                    </a:p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mbria" panose="02040503050406030204" pitchFamily="18" charset="0"/>
                        <a:buChar char="–"/>
                        <a:tabLst>
                          <a:tab pos="0" algn="l"/>
                        </a:tabLst>
                      </a:pPr>
                      <a:endParaRPr lang="es-ES" sz="1100" b="0" dirty="0">
                        <a:solidFill>
                          <a:srgbClr val="191919"/>
                        </a:solidFill>
                        <a:effectLst/>
                      </a:endParaRPr>
                    </a:p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mbria" panose="02040503050406030204" pitchFamily="18" charset="0"/>
                        <a:buChar char="–"/>
                        <a:tabLst>
                          <a:tab pos="0" algn="l"/>
                        </a:tabLst>
                      </a:pPr>
                      <a:r>
                        <a:rPr lang="es-ES" sz="1100" b="0" dirty="0">
                          <a:solidFill>
                            <a:srgbClr val="191919"/>
                          </a:solidFill>
                          <a:effectLst/>
                        </a:rPr>
                        <a:t>Adquisición de raciones alimenticias como víveres de primera necesidad para los adultos mayores y personas con capacidades especiales de la parroquia el Triunfo, cantón y provincia de Pastaza.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dirty="0">
                          <a:solidFill>
                            <a:srgbClr val="191919"/>
                          </a:solidFill>
                          <a:effectLst/>
                        </a:rPr>
                        <a:t> 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mbria" panose="02040503050406030204" pitchFamily="18" charset="0"/>
                        <a:buChar char="–"/>
                        <a:tabLst>
                          <a:tab pos="0" algn="l"/>
                        </a:tabLst>
                      </a:pPr>
                      <a:r>
                        <a:rPr lang="es-ES" sz="1100" b="0" dirty="0">
                          <a:solidFill>
                            <a:srgbClr val="191919"/>
                          </a:solidFill>
                          <a:effectLst/>
                        </a:rPr>
                        <a:t>Servicio de alquiler de trajes de danza para el proyecto de Años Dorados “Corazones Alegres” y para la comunidad la Independencia pertenecientes a la parroquia el Triunfo, cantón y provincia de Pastaza.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dirty="0">
                          <a:solidFill>
                            <a:srgbClr val="191919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dirty="0">
                          <a:solidFill>
                            <a:srgbClr val="191919"/>
                          </a:solidFill>
                          <a:effectLst/>
                        </a:rPr>
                        <a:t> </a:t>
                      </a:r>
                      <a:endParaRPr lang="es-ES" sz="1100" b="0" dirty="0">
                        <a:solidFill>
                          <a:srgbClr val="191919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2703" marR="32703" marT="16351" marB="16351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1100" b="0" dirty="0">
                          <a:solidFill>
                            <a:srgbClr val="191919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sv-SE" sz="1100" b="0" dirty="0">
                        <a:solidFill>
                          <a:srgbClr val="191919"/>
                        </a:solidFill>
                        <a:effectLst/>
                      </a:endParaRP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1100" b="0" dirty="0">
                          <a:solidFill>
                            <a:srgbClr val="191919"/>
                          </a:solidFill>
                          <a:effectLst/>
                        </a:rPr>
                        <a:t>$2,348</a:t>
                      </a: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1100" b="0" dirty="0">
                          <a:solidFill>
                            <a:srgbClr val="191919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1100" b="0" dirty="0">
                          <a:solidFill>
                            <a:srgbClr val="191919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1100" b="0" dirty="0">
                          <a:solidFill>
                            <a:srgbClr val="191919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 </a:t>
                      </a:r>
                      <a:endParaRPr lang="sv-SE" sz="1100" b="0" dirty="0">
                        <a:solidFill>
                          <a:srgbClr val="191919"/>
                        </a:solidFill>
                        <a:effectLst/>
                      </a:endParaRP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1100" b="0" dirty="0">
                          <a:solidFill>
                            <a:srgbClr val="191919"/>
                          </a:solidFill>
                          <a:effectLst/>
                        </a:rPr>
                        <a:t>$7,425.00</a:t>
                      </a: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1100" b="0" dirty="0">
                          <a:solidFill>
                            <a:srgbClr val="191919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1100" b="0" dirty="0">
                          <a:solidFill>
                            <a:srgbClr val="191919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sv-SE" sz="1100" b="0" dirty="0">
                        <a:solidFill>
                          <a:srgbClr val="191919"/>
                        </a:solidFill>
                        <a:effectLst/>
                      </a:endParaRP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sv-SE" sz="1100" b="0" dirty="0">
                        <a:solidFill>
                          <a:srgbClr val="191919"/>
                        </a:solidFill>
                        <a:effectLst/>
                      </a:endParaRP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1100" b="0" dirty="0">
                          <a:solidFill>
                            <a:srgbClr val="191919"/>
                          </a:solidFill>
                          <a:effectLst/>
                        </a:rPr>
                        <a:t>$4.597,50</a:t>
                      </a: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1100" b="0" dirty="0">
                          <a:solidFill>
                            <a:srgbClr val="191919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sv-SE" sz="1100" b="0" dirty="0">
                        <a:solidFill>
                          <a:srgbClr val="191919"/>
                        </a:solidFill>
                        <a:effectLst/>
                      </a:endParaRP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1100" b="0" dirty="0">
                          <a:solidFill>
                            <a:srgbClr val="191919"/>
                          </a:solidFill>
                          <a:effectLst/>
                        </a:rPr>
                        <a:t>$14.439,00</a:t>
                      </a: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sv-SE" sz="1100" b="0" dirty="0">
                        <a:solidFill>
                          <a:srgbClr val="191919"/>
                        </a:solidFill>
                        <a:effectLst/>
                      </a:endParaRP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1100" b="0" dirty="0">
                          <a:solidFill>
                            <a:srgbClr val="191919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1100" b="0" dirty="0">
                          <a:solidFill>
                            <a:srgbClr val="191919"/>
                          </a:solidFill>
                          <a:effectLst/>
                        </a:rPr>
                        <a:t>$14,766.00 </a:t>
                      </a: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1100" b="0" dirty="0">
                          <a:solidFill>
                            <a:srgbClr val="191919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1100" b="0" dirty="0">
                          <a:solidFill>
                            <a:srgbClr val="191919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1100" b="0" dirty="0">
                          <a:solidFill>
                            <a:srgbClr val="191919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1100" b="0" dirty="0">
                          <a:solidFill>
                            <a:srgbClr val="191919"/>
                          </a:solidFill>
                          <a:effectLst/>
                        </a:rPr>
                        <a:t>$1000,00</a:t>
                      </a: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1100" b="0" dirty="0">
                          <a:solidFill>
                            <a:srgbClr val="191919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1100" b="0" dirty="0">
                          <a:solidFill>
                            <a:srgbClr val="191919"/>
                          </a:solidFill>
                          <a:effectLst/>
                        </a:rPr>
                        <a:t> </a:t>
                      </a:r>
                      <a:endParaRPr lang="sv-SE" sz="1100" b="0" dirty="0">
                        <a:solidFill>
                          <a:srgbClr val="191919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2703" marR="32703" marT="16351" marB="1635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756212" y="204549"/>
            <a:ext cx="6508376" cy="768953"/>
          </a:xfrm>
        </p:spPr>
        <p:txBody>
          <a:bodyPr rtlCol="0">
            <a:normAutofit/>
          </a:bodyPr>
          <a:lstStyle/>
          <a:p>
            <a:pPr rtl="0"/>
            <a:r>
              <a:rPr lang="es-ES" sz="3600" b="1" dirty="0"/>
              <a:t>Informe financiero 2025</a:t>
            </a:r>
          </a:p>
        </p:txBody>
      </p:sp>
      <p:sp>
        <p:nvSpPr>
          <p:cNvPr id="6" name="Título 1"/>
          <p:cNvSpPr txBox="1"/>
          <p:nvPr/>
        </p:nvSpPr>
        <p:spPr>
          <a:xfrm>
            <a:off x="577681" y="589025"/>
            <a:ext cx="4143932" cy="768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b="1" dirty="0">
                <a:solidFill>
                  <a:srgbClr val="FF0000"/>
                </a:solidFill>
              </a:rPr>
              <a:t>egresos 2025: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01226" y="56238"/>
            <a:ext cx="1388447" cy="1616062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188" y="2617690"/>
            <a:ext cx="2247899" cy="2247899"/>
          </a:xfrm>
          <a:prstGeom prst="ellipse">
            <a:avLst/>
          </a:prstGeom>
        </p:spPr>
      </p:pic>
      <p:graphicFrame>
        <p:nvGraphicFramePr>
          <p:cNvPr id="8" name="Tabla 7"/>
          <p:cNvGraphicFramePr>
            <a:graphicFrameLocks noGrp="1"/>
          </p:cNvGraphicFramePr>
          <p:nvPr/>
        </p:nvGraphicFramePr>
        <p:xfrm>
          <a:off x="2232136" y="2124286"/>
          <a:ext cx="8659982" cy="1851472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74548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5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8076"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 b="1" dirty="0">
                          <a:effectLst/>
                        </a:rPr>
                        <a:t>COMPONENTE FISICO AMBIENTAL</a:t>
                      </a:r>
                    </a:p>
                  </a:txBody>
                  <a:tcPr marL="64841" marR="64841" marT="32421" marB="32421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 marL="64841" marR="64841" marT="32421" marB="3242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8057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s-ES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Adquisición de materiales y herramientas de ferretería y agregados pétreos para la reparación y restauración de infraestructuras comunales el Triunfo</a:t>
                      </a:r>
                    </a:p>
                  </a:txBody>
                  <a:tcPr marL="64841" marR="64841" marT="32421" marB="32421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3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$6.091,95</a:t>
                      </a:r>
                    </a:p>
                  </a:txBody>
                  <a:tcPr marL="64841" marR="64841" marT="32421" marB="3242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5504">
                <a:tc>
                  <a:txBody>
                    <a:bodyPr/>
                    <a:lstStyle/>
                    <a:p>
                      <a:pPr algn="just"/>
                      <a:r>
                        <a:rPr lang="es-ES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Servicio de alquiler de maquinaria pesada para trabajos de excavación, desalojo, ampliación de vías, reconformación y limpieza de cunetas de las comunidades </a:t>
                      </a:r>
                      <a:r>
                        <a:rPr lang="es-ES" sz="11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Kuripakcha</a:t>
                      </a:r>
                      <a:r>
                        <a:rPr lang="es-ES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esfuerzo 2, barranquilla y el sector de la feria ganadera pertenecientes a la parroquia el triunfo, cantón y provincia de Pastaza.</a:t>
                      </a:r>
                      <a:endParaRPr lang="es-EC" sz="1100" b="0" dirty="0"/>
                    </a:p>
                  </a:txBody>
                  <a:tcPr marL="64841" marR="64841" marT="32421" marB="32421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3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$9,200.00</a:t>
                      </a:r>
                    </a:p>
                  </a:txBody>
                  <a:tcPr marL="64841" marR="64841" marT="32421" marB="3242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4426">
                <a:tc>
                  <a:txBody>
                    <a:bodyPr/>
                    <a:lstStyle/>
                    <a:p>
                      <a:pPr algn="just"/>
                      <a:r>
                        <a:rPr lang="es-ES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Adecuación de un Mirador y cerramiento de estructura metálica y vidrio templado en la comunidad los Olivos para el fortalecimiento del Turismo en la parroquia el Triunfo.</a:t>
                      </a:r>
                      <a:endParaRPr lang="es-EC" sz="1100" b="0" dirty="0"/>
                    </a:p>
                  </a:txBody>
                  <a:tcPr marL="64841" marR="64841" marT="32421" marB="32421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3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$33,892.20</a:t>
                      </a:r>
                    </a:p>
                  </a:txBody>
                  <a:tcPr marL="64841" marR="64841" marT="32421" marB="3242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756212" y="204549"/>
            <a:ext cx="6508376" cy="768953"/>
          </a:xfrm>
        </p:spPr>
        <p:txBody>
          <a:bodyPr rtlCol="0">
            <a:normAutofit/>
          </a:bodyPr>
          <a:lstStyle/>
          <a:p>
            <a:pPr rtl="0"/>
            <a:r>
              <a:rPr lang="es-ES" sz="3600" b="1" dirty="0"/>
              <a:t>Informe financiero 2025</a:t>
            </a:r>
          </a:p>
        </p:txBody>
      </p:sp>
      <p:sp>
        <p:nvSpPr>
          <p:cNvPr id="6" name="Título 1"/>
          <p:cNvSpPr txBox="1"/>
          <p:nvPr/>
        </p:nvSpPr>
        <p:spPr>
          <a:xfrm>
            <a:off x="577681" y="589025"/>
            <a:ext cx="4143932" cy="768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b="1" dirty="0">
                <a:solidFill>
                  <a:srgbClr val="FF0000"/>
                </a:solidFill>
              </a:rPr>
              <a:t>egresos 2025: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01226" y="56238"/>
            <a:ext cx="1388447" cy="1616062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188" y="2617690"/>
            <a:ext cx="2247899" cy="2247899"/>
          </a:xfrm>
          <a:prstGeom prst="ellipse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EB10A8AB-5CEF-4949-9ABA-4A3B993331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1459" y="1121826"/>
            <a:ext cx="7234517" cy="4839703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756212" y="204549"/>
            <a:ext cx="6508376" cy="768953"/>
          </a:xfrm>
        </p:spPr>
        <p:txBody>
          <a:bodyPr rtlCol="0">
            <a:normAutofit/>
          </a:bodyPr>
          <a:lstStyle/>
          <a:p>
            <a:pPr rtl="0"/>
            <a:r>
              <a:rPr lang="es-ES" sz="3600" b="1" dirty="0"/>
              <a:t>Informe financiero 2025</a:t>
            </a:r>
          </a:p>
        </p:txBody>
      </p:sp>
      <p:sp>
        <p:nvSpPr>
          <p:cNvPr id="6" name="Título 1"/>
          <p:cNvSpPr txBox="1"/>
          <p:nvPr/>
        </p:nvSpPr>
        <p:spPr>
          <a:xfrm>
            <a:off x="577681" y="589025"/>
            <a:ext cx="4143932" cy="768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b="1" dirty="0">
                <a:solidFill>
                  <a:srgbClr val="FF0000"/>
                </a:solidFill>
              </a:rPr>
              <a:t>egresos 2025: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01226" y="56238"/>
            <a:ext cx="1388447" cy="1616062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188" y="2617690"/>
            <a:ext cx="2247899" cy="2247899"/>
          </a:xfrm>
          <a:prstGeom prst="ellipse">
            <a:avLst/>
          </a:prstGeom>
        </p:spPr>
      </p:pic>
      <p:graphicFrame>
        <p:nvGraphicFramePr>
          <p:cNvPr id="7" name="Tabla 6"/>
          <p:cNvGraphicFramePr>
            <a:graphicFrameLocks noGrp="1"/>
          </p:cNvGraphicFramePr>
          <p:nvPr/>
        </p:nvGraphicFramePr>
        <p:xfrm>
          <a:off x="2454087" y="2330650"/>
          <a:ext cx="8247530" cy="2196700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73420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54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0644"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 b="1" dirty="0">
                          <a:effectLst/>
                        </a:rPr>
                        <a:t>COMPONENTE ASENTAMIENTOS HUMANOS</a:t>
                      </a:r>
                    </a:p>
                  </a:txBody>
                  <a:tcPr marL="64841" marR="64841" marT="32421" marB="32421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 marL="64841" marR="64841" marT="32421" marB="3242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0073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s-ES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Adquisición de pinturas, materiales y accesorios para el mejoramiento de los espacios públicos, turísticos, casas comunales y paradas del Triunfo.</a:t>
                      </a:r>
                    </a:p>
                  </a:txBody>
                  <a:tcPr marL="64841" marR="64841" marT="32421" marB="32421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$2,806.65</a:t>
                      </a:r>
                    </a:p>
                  </a:txBody>
                  <a:tcPr marL="64841" marR="64841" marT="32421" marB="3242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073">
                <a:tc>
                  <a:txBody>
                    <a:bodyPr/>
                    <a:lstStyle/>
                    <a:p>
                      <a:pPr algn="just"/>
                      <a:r>
                        <a:rPr lang="es-ES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Reparación de la vereda de uso peatonal de la calle santa fe de la parroquia el triunfo, cantón y provincia de Pastaza..</a:t>
                      </a:r>
                      <a:endParaRPr lang="es-EC" sz="1100" b="0" dirty="0">
                        <a:latin typeface="+mn-lt"/>
                      </a:endParaRPr>
                    </a:p>
                  </a:txBody>
                  <a:tcPr marL="64841" marR="64841" marT="32421" marB="32421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$6.072,22</a:t>
                      </a:r>
                    </a:p>
                  </a:txBody>
                  <a:tcPr marL="64841" marR="64841" marT="32421" marB="3242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1518">
                <a:tc>
                  <a:txBody>
                    <a:bodyPr/>
                    <a:lstStyle/>
                    <a:p>
                      <a:pPr algn="just"/>
                      <a:r>
                        <a:rPr lang="es-ES" sz="1100" b="0" dirty="0">
                          <a:latin typeface="+mn-lt"/>
                        </a:rPr>
                        <a:t>Mantenimiento de la infraestructura exterior e interior del edificio del GADPR el Triunfo cantón y provincia de Pastaza.</a:t>
                      </a:r>
                      <a:endParaRPr lang="es-EC" sz="1100" b="0" dirty="0">
                        <a:latin typeface="+mn-lt"/>
                      </a:endParaRPr>
                    </a:p>
                  </a:txBody>
                  <a:tcPr marL="64841" marR="64841" marT="32421" marB="32421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$6,036.05</a:t>
                      </a:r>
                    </a:p>
                  </a:txBody>
                  <a:tcPr marL="64841" marR="64841" marT="32421" marB="3242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7172">
                <a:tc>
                  <a:txBody>
                    <a:bodyPr/>
                    <a:lstStyle/>
                    <a:p>
                      <a:pPr algn="just"/>
                      <a:r>
                        <a:rPr lang="es-ES" sz="1100" b="0" dirty="0">
                          <a:latin typeface="+mn-lt"/>
                        </a:rPr>
                        <a:t>Mantenimiento de la casa comunal en la comunidad </a:t>
                      </a:r>
                      <a:r>
                        <a:rPr lang="es-ES" sz="1100" b="0" dirty="0" err="1">
                          <a:latin typeface="+mn-lt"/>
                        </a:rPr>
                        <a:t>Kuripakcha</a:t>
                      </a:r>
                      <a:r>
                        <a:rPr lang="es-ES" sz="1100" b="0" dirty="0">
                          <a:latin typeface="+mn-lt"/>
                        </a:rPr>
                        <a:t>, km. 40 </a:t>
                      </a:r>
                      <a:r>
                        <a:rPr lang="es-ES" sz="1100" b="0" dirty="0" err="1">
                          <a:latin typeface="+mn-lt"/>
                        </a:rPr>
                        <a:t>via</a:t>
                      </a:r>
                      <a:r>
                        <a:rPr lang="es-ES" sz="1100" b="0" dirty="0">
                          <a:latin typeface="+mn-lt"/>
                        </a:rPr>
                        <a:t> Libertad-Arbolitos-</a:t>
                      </a:r>
                      <a:r>
                        <a:rPr lang="es-ES" sz="1100" b="0" dirty="0" err="1">
                          <a:latin typeface="+mn-lt"/>
                        </a:rPr>
                        <a:t>Kuripakcha</a:t>
                      </a:r>
                      <a:r>
                        <a:rPr lang="es-ES" sz="1100" b="0" dirty="0">
                          <a:latin typeface="+mn-lt"/>
                        </a:rPr>
                        <a:t>, perteneciente a la parroquia el Triunfo, cantón y provincia de Pastaza.</a:t>
                      </a:r>
                      <a:endParaRPr lang="es-EC" sz="1100" b="0" dirty="0">
                        <a:latin typeface="+mn-lt"/>
                      </a:endParaRPr>
                    </a:p>
                  </a:txBody>
                  <a:tcPr marL="64841" marR="64841" marT="32421" marB="32421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C" sz="1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$5.997,00</a:t>
                      </a:r>
                      <a:endParaRPr lang="es-EC" sz="1100" dirty="0">
                        <a:latin typeface="+mn-lt"/>
                      </a:endParaRPr>
                    </a:p>
                  </a:txBody>
                  <a:tcPr marL="64841" marR="64841" marT="32421" marB="3242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9248" y="2418601"/>
            <a:ext cx="5468469" cy="1443317"/>
          </a:xfrm>
        </p:spPr>
        <p:txBody>
          <a:bodyPr rtlCol="0"/>
          <a:lstStyle/>
          <a:p>
            <a:pPr rtl="0"/>
            <a:r>
              <a:rPr lang="es-ES" dirty="0"/>
              <a:t>Las imágenes hablan mas que las palabras!!!!</a:t>
            </a:r>
          </a:p>
        </p:txBody>
      </p:sp>
      <p:sp>
        <p:nvSpPr>
          <p:cNvPr id="20" name="Marcador de texto 19"/>
          <p:cNvSpPr>
            <a:spLocks noGrp="1"/>
          </p:cNvSpPr>
          <p:nvPr>
            <p:ph type="body" sz="half" idx="2"/>
          </p:nvPr>
        </p:nvSpPr>
        <p:spPr>
          <a:xfrm>
            <a:off x="611752" y="5142002"/>
            <a:ext cx="10968496" cy="803081"/>
          </a:xfrm>
        </p:spPr>
        <p:txBody>
          <a:bodyPr rtlCol="0">
            <a:normAutofit/>
          </a:bodyPr>
          <a:lstStyle/>
          <a:p>
            <a:pPr rtl="0">
              <a:lnSpc>
                <a:spcPts val="2000"/>
              </a:lnSpc>
            </a:pPr>
            <a:r>
              <a:rPr lang="es-ES" sz="2400" dirty="0"/>
              <a:t>Aquí una muestra del trabajo, acciones y gestiones realizadas en el 2025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17472" y="731103"/>
            <a:ext cx="6094600" cy="431415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3179" y="101060"/>
            <a:ext cx="1815583" cy="2113221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: esquinas diagonales cortadas 4">
            <a:extLst>
              <a:ext uri="{FF2B5EF4-FFF2-40B4-BE49-F238E27FC236}">
                <a16:creationId xmlns:a16="http://schemas.microsoft.com/office/drawing/2014/main" id="{BD1A6824-78E0-47F7-ACA8-8B137D70224E}"/>
              </a:ext>
            </a:extLst>
          </p:cNvPr>
          <p:cNvSpPr/>
          <p:nvPr/>
        </p:nvSpPr>
        <p:spPr>
          <a:xfrm>
            <a:off x="1833282" y="1862417"/>
            <a:ext cx="7915836" cy="3133165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600" b="1" dirty="0">
                <a:solidFill>
                  <a:schemeClr val="accent2">
                    <a:lumMod val="10000"/>
                  </a:schemeClr>
                </a:solidFill>
                <a:latin typeface="Algerian" panose="04020705040A02060702" pitchFamily="82" charset="0"/>
              </a:rPr>
              <a:t>COMPONENTE SOCIO-CULTURAL</a:t>
            </a:r>
            <a:endParaRPr lang="es-EC" sz="3600" b="1" dirty="0">
              <a:latin typeface="Algerian" panose="04020705040A02060702" pitchFamily="82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AF9DF39-7CF9-4024-A493-5739106D201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3179" y="101060"/>
            <a:ext cx="1815583" cy="2113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0822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23683" y="1508319"/>
            <a:ext cx="6779786" cy="885258"/>
          </a:xfrm>
          <a:solidFill>
            <a:schemeClr val="accent2">
              <a:lumMod val="90000"/>
            </a:schemeClr>
          </a:solidFill>
          <a:ln w="12700">
            <a:solidFill>
              <a:schemeClr val="tx1"/>
            </a:solidFill>
          </a:ln>
        </p:spPr>
        <p:txBody>
          <a:bodyPr rtlCol="0"/>
          <a:lstStyle/>
          <a:p>
            <a:pPr algn="ctr" rtl="0"/>
            <a:r>
              <a:rPr lang="es-ES" sz="1800" dirty="0">
                <a:ln>
                  <a:solidFill>
                    <a:srgbClr val="191919"/>
                  </a:solidFill>
                </a:ln>
              </a:rPr>
              <a:t>PROYECTO: ADQUISICIÓN DE IMPLEMENTOS DEPORTIVOS PARA LA PROMOCIÓN DEL DEPORTE EN LA PARROQUIA EL TRIUNFO, CANTÓN Y PROVINCIA DE PASTAZA</a:t>
            </a:r>
          </a:p>
        </p:txBody>
      </p:sp>
      <p:sp>
        <p:nvSpPr>
          <p:cNvPr id="20" name="Marcador de texto 19"/>
          <p:cNvSpPr>
            <a:spLocks noGrp="1"/>
          </p:cNvSpPr>
          <p:nvPr>
            <p:ph type="body" sz="half" idx="2"/>
          </p:nvPr>
        </p:nvSpPr>
        <p:spPr>
          <a:xfrm>
            <a:off x="8333284" y="1508318"/>
            <a:ext cx="2489247" cy="481847"/>
          </a:xfrm>
          <a:solidFill>
            <a:schemeClr val="bg2">
              <a:lumMod val="90000"/>
            </a:schemeClr>
          </a:solidFill>
          <a:ln w="9525">
            <a:solidFill>
              <a:schemeClr val="tx1"/>
            </a:solidFill>
          </a:ln>
        </p:spPr>
        <p:txBody>
          <a:bodyPr rtlCol="0">
            <a:normAutofit/>
          </a:bodyPr>
          <a:lstStyle/>
          <a:p>
            <a:pPr rtl="0">
              <a:lnSpc>
                <a:spcPts val="2000"/>
              </a:lnSpc>
            </a:pPr>
            <a:r>
              <a:rPr lang="es-ES" sz="1200" b="1" dirty="0"/>
              <a:t>Ejecutado con un monto de : $ 2,763.50</a:t>
            </a:r>
            <a:r>
              <a:rPr lang="es-ES" sz="1200" dirty="0"/>
              <a:t>, </a:t>
            </a:r>
          </a:p>
        </p:txBody>
      </p:sp>
      <p:pic>
        <p:nvPicPr>
          <p:cNvPr id="8" name="Imagen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07999" y="2705745"/>
            <a:ext cx="3538269" cy="2769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105762" y="4167523"/>
            <a:ext cx="2995930" cy="1995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n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107032" y="2096148"/>
            <a:ext cx="2994660" cy="19945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2786" y="2446220"/>
            <a:ext cx="3041650" cy="204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266" y="141650"/>
            <a:ext cx="1259839" cy="14663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53868" y="242047"/>
            <a:ext cx="8468663" cy="1132197"/>
          </a:xfrm>
          <a:solidFill>
            <a:schemeClr val="accent2">
              <a:lumMod val="90000"/>
            </a:schemeClr>
          </a:solidFill>
          <a:ln w="12700">
            <a:solidFill>
              <a:schemeClr val="tx1"/>
            </a:solidFill>
          </a:ln>
        </p:spPr>
        <p:txBody>
          <a:bodyPr rtlCol="0"/>
          <a:lstStyle/>
          <a:p>
            <a:pPr algn="ctr" rtl="0"/>
            <a:r>
              <a:rPr lang="es-ES" sz="1800" dirty="0">
                <a:ln>
                  <a:solidFill>
                    <a:srgbClr val="191919"/>
                  </a:solidFill>
                </a:ln>
              </a:rPr>
              <a:t>PROYECTO: CONTRATACIÓN DEL SERVICIO DE TRANSPORTE, ALIMENTACIÓN E HIDRATACIÓN PARA LA PARTICIPACIÓN DE LA ESCUELA FORMATIVA DE FUTBOL DE LA PARROQUIA EL TRIUNFO A EVENTOS DEPORTIVOS ORGANIZADOS POR LAS DIFERENTES ESCUELAS FORMATIVAS DE LOS GAD PARROQUIALES</a:t>
            </a:r>
          </a:p>
        </p:txBody>
      </p:sp>
      <p:sp>
        <p:nvSpPr>
          <p:cNvPr id="20" name="Marcador de texto 19"/>
          <p:cNvSpPr>
            <a:spLocks noGrp="1"/>
          </p:cNvSpPr>
          <p:nvPr>
            <p:ph type="body" sz="half" idx="2"/>
          </p:nvPr>
        </p:nvSpPr>
        <p:spPr>
          <a:xfrm>
            <a:off x="9323294" y="1508319"/>
            <a:ext cx="1511681" cy="320482"/>
          </a:xfrm>
          <a:solidFill>
            <a:schemeClr val="bg2">
              <a:lumMod val="90000"/>
            </a:schemeClr>
          </a:solidFill>
          <a:ln w="9525">
            <a:solidFill>
              <a:schemeClr val="tx1"/>
            </a:solidFill>
          </a:ln>
        </p:spPr>
        <p:txBody>
          <a:bodyPr rtlCol="0">
            <a:normAutofit/>
          </a:bodyPr>
          <a:lstStyle/>
          <a:p>
            <a:pPr rtl="0">
              <a:lnSpc>
                <a:spcPts val="2000"/>
              </a:lnSpc>
            </a:pPr>
            <a:r>
              <a:rPr lang="es-ES" sz="1200" dirty="0"/>
              <a:t>Monto: $ $1,725.0</a:t>
            </a: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266" y="141650"/>
            <a:ext cx="1259839" cy="1466371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070" y="1508319"/>
            <a:ext cx="3305175" cy="2146935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244" y="2066813"/>
            <a:ext cx="3513455" cy="2257425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4835" y="2936389"/>
            <a:ext cx="2600325" cy="2948940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7528" y="3789329"/>
            <a:ext cx="2379716" cy="2188959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53868" y="242047"/>
            <a:ext cx="8468663" cy="1132197"/>
          </a:xfrm>
          <a:solidFill>
            <a:schemeClr val="accent2">
              <a:lumMod val="90000"/>
            </a:schemeClr>
          </a:solidFill>
          <a:ln w="12700">
            <a:solidFill>
              <a:schemeClr val="tx1"/>
            </a:solidFill>
          </a:ln>
        </p:spPr>
        <p:txBody>
          <a:bodyPr rtlCol="0"/>
          <a:lstStyle/>
          <a:p>
            <a:pPr algn="ctr" rtl="0"/>
            <a:r>
              <a:rPr lang="es-ES" sz="1800" dirty="0">
                <a:ln>
                  <a:solidFill>
                    <a:srgbClr val="191919"/>
                  </a:solidFill>
                </a:ln>
              </a:rPr>
              <a:t>PROYECTO: ADQUISICIÓN DE PRODUCTOS PERECIBLES Y NO PERECIBLES DE PRIMERANECESIDAD PARA LA ALIMENTACIÓN DE NIÑOS, NIÑAS Y ADOLESCENTES DEL SECTOR VULNERABLE DE LA PARROQUIARURAL EL TRIUNFO, CANTÓN Y PROVINCIA DE PASTAZA</a:t>
            </a:r>
          </a:p>
        </p:txBody>
      </p:sp>
      <p:sp>
        <p:nvSpPr>
          <p:cNvPr id="20" name="Marcador de texto 19"/>
          <p:cNvSpPr>
            <a:spLocks noGrp="1"/>
          </p:cNvSpPr>
          <p:nvPr>
            <p:ph type="body" sz="half" idx="2"/>
          </p:nvPr>
        </p:nvSpPr>
        <p:spPr>
          <a:xfrm>
            <a:off x="9323294" y="1508319"/>
            <a:ext cx="1511681" cy="320482"/>
          </a:xfrm>
          <a:solidFill>
            <a:schemeClr val="bg2">
              <a:lumMod val="90000"/>
            </a:schemeClr>
          </a:solidFill>
          <a:ln w="9525">
            <a:solidFill>
              <a:schemeClr val="tx1"/>
            </a:solidFill>
          </a:ln>
        </p:spPr>
        <p:txBody>
          <a:bodyPr rtlCol="0">
            <a:normAutofit/>
          </a:bodyPr>
          <a:lstStyle/>
          <a:p>
            <a:pPr rtl="0">
              <a:lnSpc>
                <a:spcPts val="2000"/>
              </a:lnSpc>
            </a:pPr>
            <a:r>
              <a:rPr lang="es-ES" sz="1200" dirty="0"/>
              <a:t>Monto: $ </a:t>
            </a:r>
            <a:r>
              <a:rPr lang="es-EC" sz="1200" dirty="0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15,615.00</a:t>
            </a:r>
            <a:endParaRPr lang="es-ES" sz="1200" dirty="0"/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266" y="141650"/>
            <a:ext cx="1259839" cy="1466371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578"/>
          <a:stretch>
            <a:fillRect/>
          </a:stretch>
        </p:blipFill>
        <p:spPr>
          <a:xfrm>
            <a:off x="1963352" y="1828801"/>
            <a:ext cx="3908530" cy="406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n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65538" y="2227125"/>
            <a:ext cx="4740104" cy="31225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53868" y="242047"/>
            <a:ext cx="8468663" cy="1132197"/>
          </a:xfrm>
          <a:solidFill>
            <a:schemeClr val="accent2">
              <a:lumMod val="90000"/>
            </a:schemeClr>
          </a:solidFill>
          <a:ln w="12700">
            <a:solidFill>
              <a:schemeClr val="tx1"/>
            </a:solidFill>
          </a:ln>
        </p:spPr>
        <p:txBody>
          <a:bodyPr rtlCol="0"/>
          <a:lstStyle/>
          <a:p>
            <a:pPr algn="ctr" rtl="0"/>
            <a:r>
              <a:rPr lang="es-ES" sz="1800" dirty="0">
                <a:ln>
                  <a:solidFill>
                    <a:srgbClr val="191919"/>
                  </a:solidFill>
                </a:ln>
              </a:rPr>
              <a:t>PROYECTO: ADQUISICIÓN DE RACIONES ALIMENTICIAS CON VÍVERES DE PRIMERA NECESIDAD PARA LOS ADULTOS MAYORES Y PERSONAS CON CAPACIDADES ESPECIALES DE LA PARROQUIA EL TRIUNFO, CANTÓN Y PROVINCIA DE PASTAZA</a:t>
            </a:r>
          </a:p>
        </p:txBody>
      </p:sp>
      <p:sp>
        <p:nvSpPr>
          <p:cNvPr id="20" name="Marcador de texto 19"/>
          <p:cNvSpPr>
            <a:spLocks noGrp="1"/>
          </p:cNvSpPr>
          <p:nvPr>
            <p:ph type="body" sz="half" idx="2"/>
          </p:nvPr>
        </p:nvSpPr>
        <p:spPr>
          <a:xfrm>
            <a:off x="9323294" y="1508319"/>
            <a:ext cx="1511681" cy="320482"/>
          </a:xfrm>
          <a:solidFill>
            <a:schemeClr val="bg2">
              <a:lumMod val="90000"/>
            </a:schemeClr>
          </a:solidFill>
          <a:ln w="9525">
            <a:solidFill>
              <a:schemeClr val="tx1"/>
            </a:solidFill>
          </a:ln>
        </p:spPr>
        <p:txBody>
          <a:bodyPr rtlCol="0">
            <a:normAutofit/>
          </a:bodyPr>
          <a:lstStyle/>
          <a:p>
            <a:pPr rtl="0">
              <a:lnSpc>
                <a:spcPts val="2000"/>
              </a:lnSpc>
            </a:pPr>
            <a:r>
              <a:rPr lang="es-ES" sz="1200" dirty="0"/>
              <a:t>Monto: $ </a:t>
            </a:r>
            <a:r>
              <a:rPr lang="es-EC" sz="1200" dirty="0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14,766.00</a:t>
            </a:r>
            <a:endParaRPr lang="es-ES" sz="1200" dirty="0"/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266" y="141650"/>
            <a:ext cx="1259839" cy="146637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76029" y="1441281"/>
            <a:ext cx="3226435" cy="2148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66320" y="3974023"/>
            <a:ext cx="3302000" cy="1802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6"/>
          <a:stretch>
            <a:fillRect/>
          </a:stretch>
        </p:blipFill>
        <p:spPr>
          <a:xfrm>
            <a:off x="6915492" y="3657158"/>
            <a:ext cx="1990725" cy="2435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n 1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2" r="17119" b="19523"/>
          <a:stretch>
            <a:fillRect/>
          </a:stretch>
        </p:blipFill>
        <p:spPr>
          <a:xfrm>
            <a:off x="8985857" y="1962876"/>
            <a:ext cx="1666875" cy="2504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n 1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21" t="9007" r="15018" b="15761"/>
          <a:stretch>
            <a:fillRect/>
          </a:stretch>
        </p:blipFill>
        <p:spPr>
          <a:xfrm>
            <a:off x="1662854" y="1846288"/>
            <a:ext cx="1579880" cy="257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53868" y="242047"/>
            <a:ext cx="8468663" cy="1132197"/>
          </a:xfrm>
          <a:solidFill>
            <a:schemeClr val="accent2">
              <a:lumMod val="90000"/>
            </a:schemeClr>
          </a:solidFill>
          <a:ln w="12700">
            <a:solidFill>
              <a:schemeClr val="tx1"/>
            </a:solidFill>
          </a:ln>
        </p:spPr>
        <p:txBody>
          <a:bodyPr rtlCol="0"/>
          <a:lstStyle/>
          <a:p>
            <a:pPr algn="ctr" rtl="0"/>
            <a:r>
              <a:rPr lang="es-ES" sz="1800" dirty="0">
                <a:ln>
                  <a:solidFill>
                    <a:srgbClr val="191919"/>
                  </a:solidFill>
                </a:ln>
              </a:rPr>
              <a:t>PROYECTO: SERVICIO DE ALIMENTACIÓN MEDIANTE EL CONVENIO INTERINSTITUCIONAL ENTRE EL PATRONATO PROVINCIAL DE PASTAZA AÑOS DORADOS “CORAZONES ALEGRES” Y EL GADPR EL TRIUNFO, PARROQUIA EL TRIUNFO, CANTÓN Y PROVINCIA DE PASTAZA</a:t>
            </a:r>
          </a:p>
        </p:txBody>
      </p:sp>
      <p:sp>
        <p:nvSpPr>
          <p:cNvPr id="20" name="Marcador de texto 19"/>
          <p:cNvSpPr>
            <a:spLocks noGrp="1"/>
          </p:cNvSpPr>
          <p:nvPr>
            <p:ph type="body" sz="half" idx="2"/>
          </p:nvPr>
        </p:nvSpPr>
        <p:spPr>
          <a:xfrm>
            <a:off x="9323294" y="1508319"/>
            <a:ext cx="1511681" cy="320482"/>
          </a:xfrm>
          <a:solidFill>
            <a:schemeClr val="bg2">
              <a:lumMod val="90000"/>
            </a:schemeClr>
          </a:solidFill>
          <a:ln w="9525">
            <a:solidFill>
              <a:schemeClr val="tx1"/>
            </a:solidFill>
          </a:ln>
        </p:spPr>
        <p:txBody>
          <a:bodyPr rtlCol="0">
            <a:normAutofit/>
          </a:bodyPr>
          <a:lstStyle/>
          <a:p>
            <a:pPr rtl="0">
              <a:lnSpc>
                <a:spcPts val="2000"/>
              </a:lnSpc>
            </a:pPr>
            <a:r>
              <a:rPr lang="es-ES" sz="1200" dirty="0"/>
              <a:t>Monto: $ </a:t>
            </a:r>
            <a:r>
              <a:rPr lang="es-MX" altLang="es-ES" sz="1200" dirty="0"/>
              <a:t>4.597,50</a:t>
            </a:r>
            <a:endParaRPr lang="es-MX" altLang="es-ES" sz="1200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266" y="141650"/>
            <a:ext cx="1259839" cy="1466371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954" y="1567698"/>
            <a:ext cx="2133600" cy="2522220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4001" y="2277036"/>
            <a:ext cx="2186305" cy="2600325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753" y="3008102"/>
            <a:ext cx="2028825" cy="2602865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2010" y="3429000"/>
            <a:ext cx="2132965" cy="267652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53868" y="242047"/>
            <a:ext cx="8468663" cy="1466371"/>
          </a:xfrm>
          <a:solidFill>
            <a:schemeClr val="accent2">
              <a:lumMod val="90000"/>
            </a:schemeClr>
          </a:solidFill>
          <a:ln w="12700">
            <a:solidFill>
              <a:schemeClr val="tx1"/>
            </a:solidFill>
          </a:ln>
        </p:spPr>
        <p:txBody>
          <a:bodyPr rtlCol="0"/>
          <a:lstStyle/>
          <a:p>
            <a:pPr algn="ctr" rtl="0"/>
            <a:r>
              <a:rPr lang="es-ES" sz="1800" dirty="0">
                <a:ln>
                  <a:solidFill>
                    <a:srgbClr val="191919"/>
                  </a:solidFill>
                </a:ln>
              </a:rPr>
              <a:t>PROYECTO: ADQUISICIÓN DE MATERIALES Y HERRAMIENTAS DE FERRETERÍA Y AGREGADOS PÉTREOS PARA LA REPARACIÓN Y RESTAURACIÓN DE INFRAESTRUCTURAS COMUNALES DE SECTORES, COLONIAS Y LA CABECERA PARROQUIAL DE LA PARROQUIA EL TRIUNFO, CANTÓN Y PROVINCIA DE PASTAZA</a:t>
            </a:r>
          </a:p>
        </p:txBody>
      </p:sp>
      <p:sp>
        <p:nvSpPr>
          <p:cNvPr id="20" name="Marcador de texto 19"/>
          <p:cNvSpPr>
            <a:spLocks noGrp="1"/>
          </p:cNvSpPr>
          <p:nvPr>
            <p:ph type="body" sz="half" idx="2"/>
          </p:nvPr>
        </p:nvSpPr>
        <p:spPr>
          <a:xfrm>
            <a:off x="9310850" y="1786226"/>
            <a:ext cx="1511681" cy="320482"/>
          </a:xfrm>
          <a:solidFill>
            <a:schemeClr val="bg2">
              <a:lumMod val="90000"/>
            </a:schemeClr>
          </a:solidFill>
          <a:ln w="9525">
            <a:solidFill>
              <a:schemeClr val="tx1"/>
            </a:solidFill>
          </a:ln>
        </p:spPr>
        <p:txBody>
          <a:bodyPr rtlCol="0">
            <a:normAutofit/>
          </a:bodyPr>
          <a:lstStyle/>
          <a:p>
            <a:pPr rtl="0">
              <a:lnSpc>
                <a:spcPts val="2000"/>
              </a:lnSpc>
            </a:pPr>
            <a:r>
              <a:rPr lang="es-ES" sz="1200" dirty="0"/>
              <a:t>Monto: $ </a:t>
            </a:r>
            <a:r>
              <a:rPr lang="es-EC" sz="1200" b="1" dirty="0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 7.167.00</a:t>
            </a:r>
            <a:endParaRPr lang="es-ES" sz="1200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266" y="141650"/>
            <a:ext cx="1259839" cy="1466371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51324" y="2230441"/>
            <a:ext cx="3349625" cy="15411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51324" y="4103674"/>
            <a:ext cx="3422650" cy="15411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n 1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66447" y="2334264"/>
            <a:ext cx="3892550" cy="2874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n 13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286"/>
          <a:stretch>
            <a:fillRect/>
          </a:stretch>
        </p:blipFill>
        <p:spPr>
          <a:xfrm>
            <a:off x="9124541" y="2447859"/>
            <a:ext cx="1697990" cy="31969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37327" y="408091"/>
            <a:ext cx="8468663" cy="1212091"/>
          </a:xfrm>
          <a:solidFill>
            <a:schemeClr val="accent2">
              <a:lumMod val="90000"/>
            </a:schemeClr>
          </a:solidFill>
          <a:ln w="12700">
            <a:solidFill>
              <a:schemeClr val="tx1"/>
            </a:solidFill>
          </a:ln>
        </p:spPr>
        <p:txBody>
          <a:bodyPr rtlCol="0"/>
          <a:lstStyle/>
          <a:p>
            <a:pPr algn="ctr" rtl="0"/>
            <a:r>
              <a:rPr lang="es-ES" sz="1800" dirty="0">
                <a:ln>
                  <a:solidFill>
                    <a:srgbClr val="191919"/>
                  </a:solidFill>
                </a:ln>
              </a:rPr>
              <a:t>PROYECTO: ADQUISICIÓN DE PINTURAS, MATERIALES Y ACCESORIOS PARA EL MEJORAMIENTO DE LOS ESPACIOS PÚBLICOS, TURISTICOS, CASAS COMUNALES Y PARADAS DE LA COMUNIDADES, BARRIOS Y COLONIAS QUE PERTENECEN A LA PARROQUIA EL TRIUNFO, CANTÓN Y PROVINCIA DE PASTAZA</a:t>
            </a:r>
          </a:p>
        </p:txBody>
      </p:sp>
      <p:sp>
        <p:nvSpPr>
          <p:cNvPr id="20" name="Marcador de texto 19"/>
          <p:cNvSpPr>
            <a:spLocks noGrp="1"/>
          </p:cNvSpPr>
          <p:nvPr>
            <p:ph type="body" sz="half" idx="2"/>
          </p:nvPr>
        </p:nvSpPr>
        <p:spPr>
          <a:xfrm>
            <a:off x="9194309" y="1656741"/>
            <a:ext cx="1511681" cy="320482"/>
          </a:xfrm>
          <a:solidFill>
            <a:schemeClr val="bg2">
              <a:lumMod val="90000"/>
            </a:schemeClr>
          </a:solidFill>
          <a:ln w="9525">
            <a:solidFill>
              <a:schemeClr val="tx1"/>
            </a:solidFill>
          </a:ln>
        </p:spPr>
        <p:txBody>
          <a:bodyPr rtlCol="0">
            <a:normAutofit/>
          </a:bodyPr>
          <a:lstStyle/>
          <a:p>
            <a:pPr rtl="0">
              <a:lnSpc>
                <a:spcPts val="2000"/>
              </a:lnSpc>
            </a:pPr>
            <a:r>
              <a:rPr lang="es-ES" sz="1200" dirty="0"/>
              <a:t>Monto: $ </a:t>
            </a:r>
            <a:r>
              <a:rPr lang="es-EC" sz="1200" dirty="0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2,806.65</a:t>
            </a:r>
            <a:endParaRPr lang="es-ES" sz="1200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266" y="141650"/>
            <a:ext cx="1259839" cy="1466371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350" y="2435225"/>
            <a:ext cx="3092450" cy="3000375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250" y="2184400"/>
            <a:ext cx="3279775" cy="2717800"/>
          </a:xfrm>
          <a:prstGeom prst="rect">
            <a:avLst/>
          </a:prstGeom>
        </p:spPr>
      </p:pic>
      <p:pic>
        <p:nvPicPr>
          <p:cNvPr id="3" name="Imagen 1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6" t="20376" r="3631" b="8525"/>
          <a:stretch>
            <a:fillRect/>
          </a:stretch>
        </p:blipFill>
        <p:spPr bwMode="auto">
          <a:xfrm rot="16200000">
            <a:off x="398780" y="2513965"/>
            <a:ext cx="3782060" cy="237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97105" y="391832"/>
            <a:ext cx="9610163" cy="1112975"/>
          </a:xfrm>
          <a:solidFill>
            <a:schemeClr val="accent2">
              <a:lumMod val="90000"/>
            </a:schemeClr>
          </a:solidFill>
          <a:ln w="12700">
            <a:solidFill>
              <a:schemeClr val="tx1"/>
            </a:solidFill>
          </a:ln>
        </p:spPr>
        <p:txBody>
          <a:bodyPr rtlCol="0"/>
          <a:lstStyle/>
          <a:p>
            <a:pPr algn="ctr" rtl="0"/>
            <a:r>
              <a:rPr lang="es-ES" sz="1800" dirty="0">
                <a:ln>
                  <a:solidFill>
                    <a:srgbClr val="191919"/>
                  </a:solidFill>
                </a:ln>
              </a:rPr>
              <a:t>PROYECTO: </a:t>
            </a:r>
            <a:br>
              <a:rPr lang="es-ES" sz="1800" dirty="0">
                <a:ln>
                  <a:solidFill>
                    <a:srgbClr val="191919"/>
                  </a:solidFill>
                </a:ln>
              </a:rPr>
            </a:br>
            <a:r>
              <a:rPr lang="es-ES" sz="1800" dirty="0">
                <a:ln>
                  <a:solidFill>
                    <a:srgbClr val="191919"/>
                  </a:solidFill>
                </a:ln>
              </a:rPr>
              <a:t>FORTALECIMIENTO AL RESCATE ANCESTRAL E IDENTIDAD CULTURAL Y REVALORIZACIÓN DE LAS ACTIVIDADES AGRO PRODUCTIVAS, GANADERA, ARTÍSTICAS, CULTURALES Y DEPORTIVAS DE LA PARROQUIA EL TRIUNFO PARA EL AÑO 2025</a:t>
            </a:r>
          </a:p>
        </p:txBody>
      </p:sp>
      <p:sp>
        <p:nvSpPr>
          <p:cNvPr id="20" name="Marcador de texto 19"/>
          <p:cNvSpPr>
            <a:spLocks noGrp="1"/>
          </p:cNvSpPr>
          <p:nvPr>
            <p:ph type="body" sz="half" idx="2"/>
          </p:nvPr>
        </p:nvSpPr>
        <p:spPr>
          <a:xfrm>
            <a:off x="9463251" y="1615256"/>
            <a:ext cx="1511681" cy="320482"/>
          </a:xfrm>
          <a:solidFill>
            <a:schemeClr val="bg2">
              <a:lumMod val="90000"/>
            </a:schemeClr>
          </a:solidFill>
          <a:ln w="9525">
            <a:solidFill>
              <a:schemeClr val="tx1"/>
            </a:solidFill>
          </a:ln>
        </p:spPr>
        <p:txBody>
          <a:bodyPr rtlCol="0">
            <a:normAutofit/>
          </a:bodyPr>
          <a:lstStyle/>
          <a:p>
            <a:pPr rtl="0">
              <a:lnSpc>
                <a:spcPts val="2000"/>
              </a:lnSpc>
            </a:pPr>
            <a:r>
              <a:rPr lang="es-ES" sz="1200" dirty="0"/>
              <a:t>Monto: </a:t>
            </a:r>
            <a:r>
              <a:rPr lang="es-EC" sz="1200" dirty="0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$25,000.00</a:t>
            </a:r>
            <a:endParaRPr lang="es-ES" sz="1200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266" y="141650"/>
            <a:ext cx="1259839" cy="146637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035" y="1608021"/>
            <a:ext cx="1866900" cy="199072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637" y="1713598"/>
            <a:ext cx="1533525" cy="2009775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0454" y="1816982"/>
            <a:ext cx="1657350" cy="196215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733" y="1529822"/>
            <a:ext cx="2505075" cy="188595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79" y="2105368"/>
            <a:ext cx="1828800" cy="2091055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304" y="3723373"/>
            <a:ext cx="1466850" cy="2331085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741" y="4356071"/>
            <a:ext cx="2046476" cy="1132383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405" y="3853452"/>
            <a:ext cx="2409825" cy="1805305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57" b="4636"/>
          <a:stretch>
            <a:fillRect/>
          </a:stretch>
        </p:blipFill>
        <p:spPr>
          <a:xfrm>
            <a:off x="7385933" y="3598746"/>
            <a:ext cx="1956435" cy="2056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n 18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0" t="13915" r="9187" b="5896"/>
          <a:stretch>
            <a:fillRect/>
          </a:stretch>
        </p:blipFill>
        <p:spPr>
          <a:xfrm>
            <a:off x="2463848" y="3932164"/>
            <a:ext cx="2263706" cy="1819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2DA6A337-E35B-4CF2-A5E9-BC1B9430635E}"/>
              </a:ext>
            </a:extLst>
          </p:cNvPr>
          <p:cNvSpPr/>
          <p:nvPr/>
        </p:nvSpPr>
        <p:spPr>
          <a:xfrm>
            <a:off x="2317376" y="2030505"/>
            <a:ext cx="7714130" cy="20574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600" dirty="0">
                <a:solidFill>
                  <a:schemeClr val="accent2">
                    <a:lumMod val="10000"/>
                  </a:schemeClr>
                </a:solidFill>
                <a:latin typeface="Algerian" panose="04020705040A02060702" pitchFamily="82" charset="0"/>
              </a:rPr>
              <a:t>COMPONENTE ASENTAMIENTOS HUMANOS</a:t>
            </a:r>
            <a:endParaRPr lang="es-EC" sz="3600" dirty="0">
              <a:solidFill>
                <a:schemeClr val="accent2">
                  <a:lumMod val="10000"/>
                </a:schemeClr>
              </a:solidFill>
              <a:latin typeface="Algerian" panose="04020705040A02060702" pitchFamily="82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1C634B9-0775-49B5-B6BF-2B7DA92A4FC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3179" y="101060"/>
            <a:ext cx="1815583" cy="2113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0500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97105" y="391832"/>
            <a:ext cx="9610163" cy="882771"/>
          </a:xfrm>
          <a:solidFill>
            <a:schemeClr val="accent2">
              <a:lumMod val="90000"/>
            </a:schemeClr>
          </a:solidFill>
          <a:ln w="12700">
            <a:solidFill>
              <a:schemeClr val="tx1"/>
            </a:solidFill>
          </a:ln>
        </p:spPr>
        <p:txBody>
          <a:bodyPr rtlCol="0"/>
          <a:lstStyle/>
          <a:p>
            <a:pPr algn="ctr" rtl="0"/>
            <a:r>
              <a:rPr lang="es-ES" sz="1800" dirty="0">
                <a:ln>
                  <a:solidFill>
                    <a:srgbClr val="191919"/>
                  </a:solidFill>
                </a:ln>
              </a:rPr>
              <a:t>PROYECTO: DESBANQUE, APERTURA Y AFIRMADO DE LAS VÍAS EN LAS COMUNIDADES CONDOR MIRADOR, MIRADOR DE VILLANO,  SAN VICENTE DE VILLANO, LA FLORIDA DE LA PARROQUIA EL TRIUNFO, CANTÓN Y PROVINCIA DE PASTAZA</a:t>
            </a:r>
          </a:p>
        </p:txBody>
      </p:sp>
      <p:sp>
        <p:nvSpPr>
          <p:cNvPr id="20" name="Marcador de texto 19"/>
          <p:cNvSpPr>
            <a:spLocks noGrp="1"/>
          </p:cNvSpPr>
          <p:nvPr>
            <p:ph type="body" sz="half" idx="2"/>
          </p:nvPr>
        </p:nvSpPr>
        <p:spPr>
          <a:xfrm>
            <a:off x="9548579" y="1310021"/>
            <a:ext cx="1410774" cy="572567"/>
          </a:xfrm>
          <a:solidFill>
            <a:schemeClr val="bg2">
              <a:lumMod val="90000"/>
            </a:schemeClr>
          </a:solidFill>
          <a:ln w="9525">
            <a:solidFill>
              <a:schemeClr val="tx1"/>
            </a:solidFill>
          </a:ln>
        </p:spPr>
        <p:txBody>
          <a:bodyPr rtlCol="0">
            <a:noAutofit/>
          </a:bodyPr>
          <a:lstStyle/>
          <a:p>
            <a:pPr rtl="0">
              <a:lnSpc>
                <a:spcPts val="2000"/>
              </a:lnSpc>
            </a:pPr>
            <a:r>
              <a:rPr lang="es-ES" sz="800" dirty="0"/>
              <a:t>Ejecutado con un monto: </a:t>
            </a:r>
            <a:r>
              <a:rPr lang="es-EC" sz="800" dirty="0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$</a:t>
            </a:r>
            <a:r>
              <a:rPr lang="es-MX" altLang="es-EC" sz="800" dirty="0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30,000</a:t>
            </a:r>
            <a:endParaRPr lang="es-MX" altLang="es-EC" sz="800" dirty="0">
              <a:solidFill>
                <a:srgbClr val="FF0000"/>
              </a:solidFill>
              <a:effectLst/>
              <a:highlight>
                <a:srgbClr val="FFFF00"/>
              </a:highlight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266" y="141650"/>
            <a:ext cx="1259839" cy="1466371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7904" y="3267870"/>
            <a:ext cx="2841625" cy="213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n 2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90535" y="1285875"/>
            <a:ext cx="2853690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n 2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65327" y="1359992"/>
            <a:ext cx="1962150" cy="2617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n 2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87494" y="2045503"/>
            <a:ext cx="2074328" cy="2766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n 2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87280" y="3547499"/>
            <a:ext cx="1913890" cy="255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Imagen 2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86384" y="4062852"/>
            <a:ext cx="2740025" cy="205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97105" y="391832"/>
            <a:ext cx="9610163" cy="621837"/>
          </a:xfrm>
          <a:solidFill>
            <a:schemeClr val="accent2">
              <a:lumMod val="90000"/>
            </a:schemeClr>
          </a:solidFill>
          <a:ln w="12700">
            <a:solidFill>
              <a:schemeClr val="tx1"/>
            </a:solidFill>
          </a:ln>
        </p:spPr>
        <p:txBody>
          <a:bodyPr rtlCol="0"/>
          <a:lstStyle/>
          <a:p>
            <a:pPr algn="ctr" rtl="0"/>
            <a:r>
              <a:rPr lang="es-ES" sz="1800" dirty="0">
                <a:ln>
                  <a:solidFill>
                    <a:srgbClr val="191919"/>
                  </a:solidFill>
                </a:ln>
              </a:rPr>
              <a:t>PROYECTO: REPARACIÓN DE LA VEREDA DE USO PEATONAL DE LA CALLE SANTA FE DE LA PARROQUIA EL TRIUNFO, CANTON Y PROVINCIA DE PASTAZA</a:t>
            </a:r>
          </a:p>
        </p:txBody>
      </p:sp>
      <p:sp>
        <p:nvSpPr>
          <p:cNvPr id="20" name="Marcador de texto 19"/>
          <p:cNvSpPr>
            <a:spLocks noGrp="1"/>
          </p:cNvSpPr>
          <p:nvPr>
            <p:ph type="body" sz="half" idx="2"/>
          </p:nvPr>
        </p:nvSpPr>
        <p:spPr>
          <a:xfrm>
            <a:off x="9512721" y="1150604"/>
            <a:ext cx="1511681" cy="320482"/>
          </a:xfrm>
          <a:solidFill>
            <a:schemeClr val="bg2">
              <a:lumMod val="90000"/>
            </a:schemeClr>
          </a:solidFill>
          <a:ln w="9525">
            <a:solidFill>
              <a:schemeClr val="tx1"/>
            </a:solidFill>
          </a:ln>
        </p:spPr>
        <p:txBody>
          <a:bodyPr rtlCol="0">
            <a:normAutofit/>
          </a:bodyPr>
          <a:lstStyle/>
          <a:p>
            <a:pPr rtl="0">
              <a:lnSpc>
                <a:spcPts val="2000"/>
              </a:lnSpc>
            </a:pPr>
            <a:r>
              <a:rPr lang="es-ES" sz="1200" dirty="0"/>
              <a:t>Monto: </a:t>
            </a:r>
            <a:r>
              <a:rPr lang="es-EC" sz="1200" b="1" dirty="0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6,460.64</a:t>
            </a:r>
            <a:endParaRPr lang="es-ES" sz="1200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266" y="141650"/>
            <a:ext cx="1259839" cy="1466371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350" y="1809750"/>
            <a:ext cx="2400300" cy="2991395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95700" y="2460191"/>
            <a:ext cx="2400300" cy="28029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n 1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02186" y="1150604"/>
            <a:ext cx="2567605" cy="24906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265" y="2310486"/>
            <a:ext cx="2290728" cy="2490659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9"/>
          <a:stretch>
            <a:fillRect/>
          </a:stretch>
        </p:blipFill>
        <p:spPr>
          <a:xfrm>
            <a:off x="6438629" y="3848742"/>
            <a:ext cx="2400300" cy="2318112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97105" y="141650"/>
            <a:ext cx="9610163" cy="1369602"/>
          </a:xfrm>
          <a:solidFill>
            <a:schemeClr val="accent2">
              <a:lumMod val="90000"/>
            </a:schemeClr>
          </a:solidFill>
          <a:ln w="12700">
            <a:solidFill>
              <a:schemeClr val="tx1"/>
            </a:solidFill>
          </a:ln>
        </p:spPr>
        <p:txBody>
          <a:bodyPr rtlCol="0"/>
          <a:lstStyle/>
          <a:p>
            <a:pPr algn="ctr" rtl="0"/>
            <a:r>
              <a:rPr lang="es-ES" sz="1800" dirty="0">
                <a:ln>
                  <a:solidFill>
                    <a:srgbClr val="191919"/>
                  </a:solidFill>
                </a:ln>
              </a:rPr>
              <a:t>PROYECTO: SERVICIO DE ALQUILER DE MAQUINARIA PESADA PARA TRABAJOS DE EXCAVACIÓN, DESALOJO, AMPLIACIÓN DE VÍAS, RECONFORMACIÓN Y LIMPIEZA DE CUNETAS DE LAS COMUNIDADES KURIPAKCHA, ESFUERZO 2, BARRANQUILLA Y EL SECTOR DE LA FERIA GANADERA PERTENECIENTES A LA PARROQUIA EL TRIUNFO, CANTÓN Y PROVINCIA DE PASTAZA</a:t>
            </a:r>
          </a:p>
        </p:txBody>
      </p:sp>
      <p:sp>
        <p:nvSpPr>
          <p:cNvPr id="20" name="Marcador de texto 19"/>
          <p:cNvSpPr>
            <a:spLocks noGrp="1"/>
          </p:cNvSpPr>
          <p:nvPr>
            <p:ph type="body" sz="half" idx="2"/>
          </p:nvPr>
        </p:nvSpPr>
        <p:spPr>
          <a:xfrm>
            <a:off x="9595587" y="1590387"/>
            <a:ext cx="1511681" cy="320482"/>
          </a:xfrm>
          <a:solidFill>
            <a:schemeClr val="bg2">
              <a:lumMod val="90000"/>
            </a:schemeClr>
          </a:solidFill>
          <a:ln w="9525">
            <a:solidFill>
              <a:schemeClr val="tx1"/>
            </a:solidFill>
          </a:ln>
        </p:spPr>
        <p:txBody>
          <a:bodyPr rtlCol="0">
            <a:normAutofit/>
          </a:bodyPr>
          <a:lstStyle/>
          <a:p>
            <a:pPr rtl="0">
              <a:lnSpc>
                <a:spcPts val="2000"/>
              </a:lnSpc>
            </a:pPr>
            <a:r>
              <a:rPr lang="es-ES" sz="1200" dirty="0"/>
              <a:t>Monto: </a:t>
            </a:r>
            <a:r>
              <a:rPr lang="es-EC" sz="1200" b="1" dirty="0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$9,200.00</a:t>
            </a:r>
            <a:endParaRPr lang="es-ES" sz="1200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266" y="141650"/>
            <a:ext cx="1259839" cy="1466371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185" y="1841968"/>
            <a:ext cx="3124200" cy="1381125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9870" y="1841968"/>
            <a:ext cx="2949575" cy="1314450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40951" y="2037548"/>
            <a:ext cx="1777365" cy="2371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n 1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80487" y="1687138"/>
            <a:ext cx="1856740" cy="247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n 2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0357" y="3281633"/>
            <a:ext cx="1771650" cy="2362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n 2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50760" y="3354638"/>
            <a:ext cx="2343150" cy="175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n 2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52663" y="3281633"/>
            <a:ext cx="2324100" cy="1744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n 25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80487" y="4199188"/>
            <a:ext cx="2435225" cy="182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97105" y="141650"/>
            <a:ext cx="9610163" cy="826538"/>
          </a:xfrm>
          <a:solidFill>
            <a:schemeClr val="accent2">
              <a:lumMod val="90000"/>
            </a:schemeClr>
          </a:solidFill>
          <a:ln w="12700">
            <a:solidFill>
              <a:schemeClr val="tx1"/>
            </a:solidFill>
          </a:ln>
        </p:spPr>
        <p:txBody>
          <a:bodyPr rtlCol="0"/>
          <a:lstStyle/>
          <a:p>
            <a:pPr algn="ctr" rtl="0"/>
            <a:r>
              <a:rPr lang="es-ES" sz="1800" dirty="0">
                <a:ln>
                  <a:solidFill>
                    <a:srgbClr val="191919"/>
                  </a:solidFill>
                </a:ln>
              </a:rPr>
              <a:t>PROYECTO: MANTENIMIENTO DE LA CASA COMUNAL EN LA COMUNIDAD KURIPAKCHA, KM. 40 VIA LIBERTAD-ARBOLITOS-KURIPAKCHA, PERTENECIENTE A LA PARROQUIA EL TRIUNFO, CANTON Y PROVINCIA DE PASTAZA.</a:t>
            </a:r>
          </a:p>
        </p:txBody>
      </p:sp>
      <p:sp>
        <p:nvSpPr>
          <p:cNvPr id="20" name="Marcador de texto 19"/>
          <p:cNvSpPr>
            <a:spLocks noGrp="1"/>
          </p:cNvSpPr>
          <p:nvPr>
            <p:ph type="body" sz="half" idx="2"/>
          </p:nvPr>
        </p:nvSpPr>
        <p:spPr>
          <a:xfrm>
            <a:off x="9595587" y="1127863"/>
            <a:ext cx="1511681" cy="320482"/>
          </a:xfrm>
          <a:solidFill>
            <a:schemeClr val="bg2">
              <a:lumMod val="90000"/>
            </a:schemeClr>
          </a:solidFill>
          <a:ln w="9525">
            <a:solidFill>
              <a:schemeClr val="tx1"/>
            </a:solidFill>
          </a:ln>
        </p:spPr>
        <p:txBody>
          <a:bodyPr rtlCol="0">
            <a:normAutofit/>
          </a:bodyPr>
          <a:lstStyle/>
          <a:p>
            <a:pPr rtl="0">
              <a:lnSpc>
                <a:spcPts val="2000"/>
              </a:lnSpc>
            </a:pPr>
            <a:r>
              <a:rPr lang="es-ES" sz="1200" dirty="0"/>
              <a:t>Monto: </a:t>
            </a:r>
            <a:r>
              <a:rPr lang="es-MX" altLang="es-ES" sz="1200" dirty="0"/>
              <a:t>$5,997</a:t>
            </a:r>
            <a:endParaRPr lang="es-MX" altLang="es-ES" sz="1200" b="1" dirty="0">
              <a:solidFill>
                <a:srgbClr val="FF0000"/>
              </a:solidFill>
              <a:effectLst/>
              <a:highlight>
                <a:srgbClr val="FFFF00"/>
              </a:highlight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266" y="141650"/>
            <a:ext cx="1259839" cy="1466371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47940" y="2132765"/>
            <a:ext cx="2179990" cy="29081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n 1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52900" y="1116161"/>
            <a:ext cx="1943100" cy="2592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n 1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23731" y="1105271"/>
            <a:ext cx="3024572" cy="22714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n 1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06378" y="3586822"/>
            <a:ext cx="2854243" cy="21434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n 1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61750" y="3895751"/>
            <a:ext cx="2854243" cy="2143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97105" y="217723"/>
            <a:ext cx="9610163" cy="677436"/>
          </a:xfrm>
          <a:solidFill>
            <a:schemeClr val="accent2">
              <a:lumMod val="90000"/>
            </a:schemeClr>
          </a:solidFill>
          <a:ln w="12700">
            <a:solidFill>
              <a:schemeClr val="tx1"/>
            </a:solidFill>
          </a:ln>
        </p:spPr>
        <p:txBody>
          <a:bodyPr rtlCol="0"/>
          <a:lstStyle/>
          <a:p>
            <a:pPr algn="ctr" rtl="0"/>
            <a:r>
              <a:rPr lang="es-ES" sz="1800" dirty="0">
                <a:ln>
                  <a:solidFill>
                    <a:srgbClr val="191919"/>
                  </a:solidFill>
                </a:ln>
              </a:rPr>
              <a:t>PROYECTO: MANTENIMIENTO DE LA INFRAESTRUCTURA EXTERIOR E INTERIOR DEL EDIFICIO DEL GADPR EL TRIUNFO CANTÓN Y PROVINCIA DE PASTAZA.</a:t>
            </a:r>
          </a:p>
        </p:txBody>
      </p:sp>
      <p:sp>
        <p:nvSpPr>
          <p:cNvPr id="20" name="Marcador de texto 19"/>
          <p:cNvSpPr>
            <a:spLocks noGrp="1"/>
          </p:cNvSpPr>
          <p:nvPr>
            <p:ph type="body" sz="half" idx="2"/>
          </p:nvPr>
        </p:nvSpPr>
        <p:spPr>
          <a:xfrm>
            <a:off x="9595587" y="1127863"/>
            <a:ext cx="1511681" cy="320482"/>
          </a:xfrm>
          <a:solidFill>
            <a:schemeClr val="bg2">
              <a:lumMod val="90000"/>
            </a:schemeClr>
          </a:solidFill>
          <a:ln w="9525">
            <a:solidFill>
              <a:schemeClr val="tx1"/>
            </a:solidFill>
          </a:ln>
        </p:spPr>
        <p:txBody>
          <a:bodyPr rtlCol="0">
            <a:normAutofit/>
          </a:bodyPr>
          <a:lstStyle/>
          <a:p>
            <a:pPr rtl="0">
              <a:lnSpc>
                <a:spcPts val="2000"/>
              </a:lnSpc>
            </a:pPr>
            <a:r>
              <a:rPr lang="es-ES" sz="1200" dirty="0"/>
              <a:t>Monto: $ </a:t>
            </a:r>
            <a:r>
              <a:rPr lang="es-EC" sz="1200" dirty="0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6,036.05</a:t>
            </a:r>
            <a:endParaRPr lang="es-ES" sz="1200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266" y="141650"/>
            <a:ext cx="1259839" cy="1466371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625" y="1266465"/>
            <a:ext cx="2787650" cy="2143125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100" y="1482365"/>
            <a:ext cx="2971800" cy="1927225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539" y="3634064"/>
            <a:ext cx="2992755" cy="2162175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2523" y="3755838"/>
            <a:ext cx="2642870" cy="2076450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43" y="3889188"/>
            <a:ext cx="2790825" cy="1943100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0660" y="1577615"/>
            <a:ext cx="2672715" cy="183197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97105" y="217723"/>
            <a:ext cx="9610163" cy="677436"/>
          </a:xfrm>
          <a:solidFill>
            <a:schemeClr val="accent2">
              <a:lumMod val="90000"/>
            </a:schemeClr>
          </a:solidFill>
          <a:ln w="12700">
            <a:solidFill>
              <a:schemeClr val="tx1"/>
            </a:solidFill>
          </a:ln>
        </p:spPr>
        <p:txBody>
          <a:bodyPr rtlCol="0"/>
          <a:lstStyle/>
          <a:p>
            <a:pPr algn="ctr" rtl="0"/>
            <a:r>
              <a:rPr lang="es-ES" sz="1800" dirty="0">
                <a:ln>
                  <a:solidFill>
                    <a:srgbClr val="191919"/>
                  </a:solidFill>
                </a:ln>
              </a:rPr>
              <a:t>PROYECTO: RESTAURACIÓN Y REPARACIÓN DE LA INFRAESTRUCTURA DE LOS ESTABLOS DE LA FERIA GANADERA DE LA PARROQUIA EL TRIUNFO, CANTÓN Y PROVINCIA DE PASTAZA.</a:t>
            </a:r>
          </a:p>
        </p:txBody>
      </p:sp>
      <p:sp>
        <p:nvSpPr>
          <p:cNvPr id="20" name="Marcador de texto 19"/>
          <p:cNvSpPr>
            <a:spLocks noGrp="1"/>
          </p:cNvSpPr>
          <p:nvPr>
            <p:ph type="body" sz="half" idx="2"/>
          </p:nvPr>
        </p:nvSpPr>
        <p:spPr>
          <a:xfrm>
            <a:off x="9595587" y="1127863"/>
            <a:ext cx="1511681" cy="480158"/>
          </a:xfrm>
          <a:solidFill>
            <a:schemeClr val="bg2">
              <a:lumMod val="90000"/>
            </a:schemeClr>
          </a:solidFill>
          <a:ln w="9525">
            <a:solidFill>
              <a:schemeClr val="tx1"/>
            </a:solidFill>
          </a:ln>
        </p:spPr>
        <p:txBody>
          <a:bodyPr rtlCol="0">
            <a:normAutofit/>
          </a:bodyPr>
          <a:lstStyle/>
          <a:p>
            <a:pPr rtl="0">
              <a:lnSpc>
                <a:spcPts val="2000"/>
              </a:lnSpc>
            </a:pPr>
            <a:r>
              <a:rPr lang="es-ES" sz="1200" dirty="0"/>
              <a:t>Ejecutado con un monto: $ </a:t>
            </a:r>
            <a:r>
              <a:rPr lang="es-EC" sz="12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6.567,73</a:t>
            </a:r>
            <a:endParaRPr lang="es-ES" sz="1200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266" y="141650"/>
            <a:ext cx="1259839" cy="1466371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350" y="2162007"/>
            <a:ext cx="2714625" cy="195199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8651" y="971232"/>
            <a:ext cx="2305050" cy="2550160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38937" y="971232"/>
            <a:ext cx="2028825" cy="27063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n 1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55802" y="3687445"/>
            <a:ext cx="3095625" cy="2324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n 1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38937" y="3938270"/>
            <a:ext cx="2762250" cy="20739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exágono 6">
            <a:extLst>
              <a:ext uri="{FF2B5EF4-FFF2-40B4-BE49-F238E27FC236}">
                <a16:creationId xmlns:a16="http://schemas.microsoft.com/office/drawing/2014/main" id="{81AA69C2-0DB1-4831-9567-0C17F2303B87}"/>
              </a:ext>
            </a:extLst>
          </p:cNvPr>
          <p:cNvSpPr/>
          <p:nvPr/>
        </p:nvSpPr>
        <p:spPr>
          <a:xfrm>
            <a:off x="2223247" y="1294279"/>
            <a:ext cx="7472082" cy="4269441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/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COMPONENTE ECONÓMICO-PRODUCTIVO</a:t>
            </a:r>
            <a:endParaRPr lang="es-EC" sz="3600" dirty="0">
              <a:solidFill>
                <a:schemeClr val="tx1"/>
              </a:solidFill>
              <a:effectLst/>
              <a:latin typeface="Algerian" panose="04020705040A02060702" pitchFamily="8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41DBB42-AFD2-422B-B1BB-43ADFDE602A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3179" y="101060"/>
            <a:ext cx="1815583" cy="2113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1238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9A182569-3807-4717-8198-33661866AE39}"/>
              </a:ext>
            </a:extLst>
          </p:cNvPr>
          <p:cNvSpPr/>
          <p:nvPr/>
        </p:nvSpPr>
        <p:spPr>
          <a:xfrm>
            <a:off x="1317812" y="847164"/>
            <a:ext cx="9870141" cy="145228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800" b="1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CONSTRUCCIÓN DE UN CENTRO DE EXPOSICIÓN GANADERA Y COMERCIALIZACIÓN DE PRODUCTOS DE LA ZONA PARA EL FOMENTO DE LA PRODUCCIÓN EN LA PARROQUIA RURAL EL TRIUNFO, CANTÓN PASTAZA PROVINCIA DE PASTAZA.</a:t>
            </a:r>
            <a:endParaRPr lang="es-EC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949D3B50-88FD-4BC2-8579-971ADFC2F3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2746933"/>
            <a:ext cx="3870543" cy="2575856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D4B0EFC4-70D2-45B0-8FF5-C70705CD78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979274"/>
            <a:ext cx="3667556" cy="2575856"/>
          </a:xfrm>
          <a:prstGeom prst="rect">
            <a:avLst/>
          </a:prstGeom>
        </p:spPr>
      </p:pic>
      <p:sp>
        <p:nvSpPr>
          <p:cNvPr id="21" name="Elipse 20">
            <a:extLst>
              <a:ext uri="{FF2B5EF4-FFF2-40B4-BE49-F238E27FC236}">
                <a16:creationId xmlns:a16="http://schemas.microsoft.com/office/drawing/2014/main" id="{6A2B8F70-BE96-4D13-829D-C948E88EB505}"/>
              </a:ext>
            </a:extLst>
          </p:cNvPr>
          <p:cNvSpPr/>
          <p:nvPr/>
        </p:nvSpPr>
        <p:spPr>
          <a:xfrm>
            <a:off x="8435788" y="2079812"/>
            <a:ext cx="2752165" cy="111460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dirty="0">
                <a:solidFill>
                  <a:schemeClr val="tx1"/>
                </a:solidFill>
              </a:rPr>
              <a:t>ejecutado con un monto de </a:t>
            </a:r>
            <a:r>
              <a:rPr lang="es-MX" sz="1100" b="1" dirty="0">
                <a:solidFill>
                  <a:schemeClr val="tx1"/>
                </a:solidFill>
              </a:rPr>
              <a:t>$653,231.83</a:t>
            </a:r>
            <a:endParaRPr lang="es-EC" sz="11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9073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9E6139E4-78A5-42C6-93C1-F4BE556A2D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711" y="900953"/>
            <a:ext cx="3585882" cy="268941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0DAA291-CD69-46E0-91DE-D15A20640D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9856" y="1543050"/>
            <a:ext cx="3585883" cy="268941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98835C17-D35C-4CD3-B53D-51CAB17883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0002" y="2245659"/>
            <a:ext cx="2738157" cy="365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7181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97105" y="217723"/>
            <a:ext cx="9610163" cy="910140"/>
          </a:xfrm>
          <a:solidFill>
            <a:schemeClr val="accent2">
              <a:lumMod val="90000"/>
            </a:schemeClr>
          </a:solidFill>
          <a:ln w="12700">
            <a:solidFill>
              <a:schemeClr val="tx1"/>
            </a:solidFill>
          </a:ln>
        </p:spPr>
        <p:txBody>
          <a:bodyPr rtlCol="0"/>
          <a:lstStyle/>
          <a:p>
            <a:pPr algn="ctr" rtl="0"/>
            <a:r>
              <a:rPr lang="es-ES" sz="1800" dirty="0">
                <a:ln>
                  <a:solidFill>
                    <a:srgbClr val="191919"/>
                  </a:solidFill>
                </a:ln>
                <a:latin typeface="Cambria" panose="02040503050406030204" pitchFamily="18" charset="0"/>
                <a:ea typeface="Cambria" panose="02040503050406030204" pitchFamily="18" charset="0"/>
              </a:rPr>
              <a:t>PROYECTO: FORTALECIMIENTO DE LA PRODUCCION DE ESPECIES MENORES, MEDIANTE LA ADQUISICION DE PIE DE CRIA DE CUYES, INSUMOS Y MATERIALES DE FERRETERIA PARA LA PARROQUIA EL   TRIUNFO, CANTÓN Y PROVINCIA DE PASTAZA</a:t>
            </a:r>
            <a:r>
              <a:rPr lang="es-ES" sz="1800" dirty="0">
                <a:ln>
                  <a:solidFill>
                    <a:srgbClr val="191919"/>
                  </a:solidFill>
                </a:ln>
              </a:rPr>
              <a:t>.</a:t>
            </a:r>
          </a:p>
        </p:txBody>
      </p:sp>
      <p:sp>
        <p:nvSpPr>
          <p:cNvPr id="20" name="Marcador de texto 19"/>
          <p:cNvSpPr>
            <a:spLocks noGrp="1"/>
          </p:cNvSpPr>
          <p:nvPr>
            <p:ph type="body" sz="half" idx="2"/>
          </p:nvPr>
        </p:nvSpPr>
        <p:spPr>
          <a:xfrm>
            <a:off x="9514905" y="1203936"/>
            <a:ext cx="1511681" cy="320482"/>
          </a:xfrm>
          <a:solidFill>
            <a:schemeClr val="bg2">
              <a:lumMod val="90000"/>
            </a:schemeClr>
          </a:solidFill>
          <a:ln w="9525">
            <a:solidFill>
              <a:schemeClr val="tx1"/>
            </a:solidFill>
          </a:ln>
        </p:spPr>
        <p:txBody>
          <a:bodyPr rtlCol="0">
            <a:normAutofit/>
          </a:bodyPr>
          <a:lstStyle/>
          <a:p>
            <a:pPr rtl="0">
              <a:lnSpc>
                <a:spcPts val="2000"/>
              </a:lnSpc>
            </a:pPr>
            <a:r>
              <a:rPr lang="es-ES" sz="1200" dirty="0"/>
              <a:t>Monto: 9,798.00</a:t>
            </a:r>
            <a:endParaRPr lang="es-ES" sz="1200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266" y="141650"/>
            <a:ext cx="1259839" cy="146637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64022" y="1364177"/>
            <a:ext cx="2759075" cy="1979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n 1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05684" y="3591438"/>
            <a:ext cx="1695450" cy="22618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n 1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16618" y="3591438"/>
            <a:ext cx="1642110" cy="219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n 2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107928" y="2513208"/>
            <a:ext cx="2894965" cy="2173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n 2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97105" y="1370003"/>
            <a:ext cx="2971800" cy="1979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n 2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43559" y="3591438"/>
            <a:ext cx="1590675" cy="21215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97105" y="217723"/>
            <a:ext cx="9610163" cy="910140"/>
          </a:xfrm>
          <a:solidFill>
            <a:schemeClr val="accent2">
              <a:lumMod val="90000"/>
            </a:schemeClr>
          </a:solidFill>
          <a:ln w="12700">
            <a:solidFill>
              <a:schemeClr val="tx1"/>
            </a:solidFill>
          </a:ln>
        </p:spPr>
        <p:txBody>
          <a:bodyPr rtlCol="0"/>
          <a:lstStyle/>
          <a:p>
            <a:pPr algn="ctr" rtl="0"/>
            <a:r>
              <a:rPr lang="es-ES" sz="1800" dirty="0">
                <a:ln>
                  <a:solidFill>
                    <a:srgbClr val="191919"/>
                  </a:solidFill>
                </a:ln>
              </a:rPr>
              <a:t>PROYECTO: FORTALECIMIENTO A LA CADENA PRODUCTIVA AVÍCOLA Y LA ADQUISICIÓN DE INSUMOS PARA SU CRIANZA DE LA PARROQUIA EL TRIUNFO, CANTÓN Y PROVINCIA DE PASTAZA.</a:t>
            </a:r>
          </a:p>
        </p:txBody>
      </p:sp>
      <p:sp>
        <p:nvSpPr>
          <p:cNvPr id="20" name="Marcador de texto 19"/>
          <p:cNvSpPr>
            <a:spLocks noGrp="1"/>
          </p:cNvSpPr>
          <p:nvPr>
            <p:ph type="body" sz="half" idx="2"/>
          </p:nvPr>
        </p:nvSpPr>
        <p:spPr>
          <a:xfrm>
            <a:off x="9514905" y="1203936"/>
            <a:ext cx="1511681" cy="320482"/>
          </a:xfrm>
          <a:solidFill>
            <a:schemeClr val="bg2">
              <a:lumMod val="90000"/>
            </a:schemeClr>
          </a:solidFill>
          <a:ln w="9525">
            <a:solidFill>
              <a:schemeClr val="tx1"/>
            </a:solidFill>
          </a:ln>
        </p:spPr>
        <p:txBody>
          <a:bodyPr rtlCol="0">
            <a:normAutofit/>
          </a:bodyPr>
          <a:lstStyle/>
          <a:p>
            <a:pPr rtl="0">
              <a:lnSpc>
                <a:spcPts val="2000"/>
              </a:lnSpc>
            </a:pPr>
            <a:r>
              <a:rPr lang="es-ES" sz="1200" dirty="0"/>
              <a:t>Monto: $ 8,004.00</a:t>
            </a:r>
            <a:endParaRPr lang="es-ES" sz="1200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266" y="141650"/>
            <a:ext cx="1259839" cy="1466371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25733" y="2747394"/>
            <a:ext cx="2533650" cy="288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n 1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67476" y="1304356"/>
            <a:ext cx="2163445" cy="288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n 1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56"/>
          <a:stretch>
            <a:fillRect/>
          </a:stretch>
        </p:blipFill>
        <p:spPr>
          <a:xfrm>
            <a:off x="6161081" y="3848340"/>
            <a:ext cx="3889142" cy="1969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544" y="1631576"/>
            <a:ext cx="3889143" cy="2109606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97105" y="217722"/>
            <a:ext cx="9610163" cy="1086633"/>
          </a:xfrm>
          <a:solidFill>
            <a:schemeClr val="accent2">
              <a:lumMod val="90000"/>
            </a:schemeClr>
          </a:solidFill>
          <a:ln w="12700">
            <a:solidFill>
              <a:schemeClr val="tx1"/>
            </a:solidFill>
          </a:ln>
        </p:spPr>
        <p:txBody>
          <a:bodyPr rtlCol="0"/>
          <a:lstStyle/>
          <a:p>
            <a:pPr algn="ctr" rtl="0"/>
            <a:r>
              <a:rPr lang="es-ES" sz="1800" dirty="0">
                <a:ln>
                  <a:solidFill>
                    <a:srgbClr val="191919"/>
                  </a:solidFill>
                </a:ln>
              </a:rPr>
              <a:t>PROYECTO: FORTALECIMIENTO DEL SECTOR AGRÍCOLA MEDIANTE LA ADQUISICIÓN DE ABONO (POLLINAZA), PLANTAS CÍTRICAS, FRUTALES TROPICALES, ORNAMENTALES Y KITS DE PODA PARA LASCOLONIAS Y COMUNIDADES DE LA PARROQUIA EL TRIUNFO, CANTÓN Y PROVINCIA DE PASTAZA.</a:t>
            </a:r>
          </a:p>
        </p:txBody>
      </p:sp>
      <p:sp>
        <p:nvSpPr>
          <p:cNvPr id="20" name="Marcador de texto 19"/>
          <p:cNvSpPr>
            <a:spLocks noGrp="1"/>
          </p:cNvSpPr>
          <p:nvPr>
            <p:ph type="body" sz="half" idx="2"/>
          </p:nvPr>
        </p:nvSpPr>
        <p:spPr>
          <a:xfrm>
            <a:off x="9595587" y="1380427"/>
            <a:ext cx="1511681" cy="320482"/>
          </a:xfrm>
          <a:solidFill>
            <a:schemeClr val="bg2">
              <a:lumMod val="90000"/>
            </a:schemeClr>
          </a:solidFill>
          <a:ln w="9525">
            <a:solidFill>
              <a:schemeClr val="tx1"/>
            </a:solidFill>
          </a:ln>
        </p:spPr>
        <p:txBody>
          <a:bodyPr rtlCol="0">
            <a:normAutofit fontScale="92500"/>
          </a:bodyPr>
          <a:lstStyle/>
          <a:p>
            <a:pPr rtl="0">
              <a:lnSpc>
                <a:spcPts val="2000"/>
              </a:lnSpc>
            </a:pPr>
            <a:r>
              <a:rPr lang="es-ES" sz="1200" dirty="0"/>
              <a:t>Monto: $ 18,160.00</a:t>
            </a:r>
            <a:endParaRPr lang="es-ES" sz="1200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266" y="141650"/>
            <a:ext cx="1259839" cy="1466371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572" y="3723383"/>
            <a:ext cx="1790700" cy="2404745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6373" y="3468467"/>
            <a:ext cx="1571625" cy="2386965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089" y="3492805"/>
            <a:ext cx="1819275" cy="2357120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75717" y="1508655"/>
            <a:ext cx="2549525" cy="1914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n 1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8193" y="1954307"/>
            <a:ext cx="2085975" cy="27453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n 2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204046" y="2285988"/>
            <a:ext cx="2089390" cy="2516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n 21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61212" y="1475009"/>
            <a:ext cx="1752600" cy="20777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97105" y="217722"/>
            <a:ext cx="9610163" cy="794169"/>
          </a:xfrm>
          <a:solidFill>
            <a:schemeClr val="accent2">
              <a:lumMod val="90000"/>
            </a:schemeClr>
          </a:solidFill>
          <a:ln w="12700">
            <a:solidFill>
              <a:schemeClr val="tx1"/>
            </a:solidFill>
          </a:ln>
        </p:spPr>
        <p:txBody>
          <a:bodyPr rtlCol="0"/>
          <a:lstStyle/>
          <a:p>
            <a:pPr algn="ctr" rtl="0"/>
            <a:r>
              <a:rPr lang="es-ES" sz="1800" dirty="0">
                <a:ln>
                  <a:solidFill>
                    <a:srgbClr val="191919"/>
                  </a:solidFill>
                </a:ln>
                <a:latin typeface="Cambria" panose="02040503050406030204" pitchFamily="18" charset="0"/>
                <a:ea typeface="Cambria" panose="02040503050406030204" pitchFamily="18" charset="0"/>
              </a:rPr>
              <a:t>PROYECTO: ADQUISICION DE INSUMOS VETERINARIOS PARA FORTALECER LA PRODUCCION Y REPRODUCCION GANADERA DE LA PARROQUIA EL TRIUNFO, CANTON Y PROVINCIA DE PASTAZA.</a:t>
            </a:r>
          </a:p>
        </p:txBody>
      </p:sp>
      <p:sp>
        <p:nvSpPr>
          <p:cNvPr id="20" name="Marcador de texto 19"/>
          <p:cNvSpPr>
            <a:spLocks noGrp="1"/>
          </p:cNvSpPr>
          <p:nvPr>
            <p:ph type="body" sz="half" idx="2"/>
          </p:nvPr>
        </p:nvSpPr>
        <p:spPr>
          <a:xfrm>
            <a:off x="9595587" y="1110213"/>
            <a:ext cx="1511681" cy="320482"/>
          </a:xfrm>
          <a:solidFill>
            <a:schemeClr val="bg2">
              <a:lumMod val="90000"/>
            </a:schemeClr>
          </a:solidFill>
          <a:ln w="9525">
            <a:solidFill>
              <a:schemeClr val="tx1"/>
            </a:solidFill>
          </a:ln>
        </p:spPr>
        <p:txBody>
          <a:bodyPr rtlCol="0">
            <a:normAutofit fontScale="92500"/>
          </a:bodyPr>
          <a:lstStyle/>
          <a:p>
            <a:pPr rtl="0">
              <a:lnSpc>
                <a:spcPts val="2000"/>
              </a:lnSpc>
            </a:pPr>
            <a:r>
              <a:rPr lang="es-ES" sz="1200" dirty="0"/>
              <a:t>Monto: $11,499.83 </a:t>
            </a:r>
            <a:endParaRPr lang="es-ES" sz="1200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266" y="141650"/>
            <a:ext cx="1259839" cy="1466371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7185" y="1706343"/>
            <a:ext cx="5172633" cy="34453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n 1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00783" y="1706343"/>
            <a:ext cx="4685741" cy="35183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97105" y="217722"/>
            <a:ext cx="9610163" cy="816419"/>
          </a:xfrm>
          <a:solidFill>
            <a:schemeClr val="accent2">
              <a:lumMod val="90000"/>
            </a:schemeClr>
          </a:solidFill>
          <a:ln w="12700">
            <a:solidFill>
              <a:schemeClr val="tx1"/>
            </a:solidFill>
          </a:ln>
        </p:spPr>
        <p:txBody>
          <a:bodyPr rtlCol="0"/>
          <a:lstStyle/>
          <a:p>
            <a:pPr algn="ctr" rtl="0"/>
            <a:r>
              <a:rPr lang="es-ES" sz="1800" dirty="0">
                <a:ln>
                  <a:solidFill>
                    <a:srgbClr val="191919"/>
                  </a:solidFill>
                </a:ln>
              </a:rPr>
              <a:t>PROYECTO: FORTALECIMIENTO PRODUCTIVO AGROPECUARIO MEDIANTE LA ADQUISICIÓN DE UN TANQUE DE NITROGENO DE 20 KG INCLUIDO LOS RECARGUES PARA SEIS MESES PARA LA PARROQUIA EL TRIUNFO, CANTÓN Y PROVINCIA DE PASTAZA.</a:t>
            </a:r>
          </a:p>
        </p:txBody>
      </p:sp>
      <p:sp>
        <p:nvSpPr>
          <p:cNvPr id="20" name="Marcador de texto 19"/>
          <p:cNvSpPr>
            <a:spLocks noGrp="1"/>
          </p:cNvSpPr>
          <p:nvPr>
            <p:ph type="body" sz="half" idx="2"/>
          </p:nvPr>
        </p:nvSpPr>
        <p:spPr>
          <a:xfrm>
            <a:off x="9595587" y="1110213"/>
            <a:ext cx="1511681" cy="320482"/>
          </a:xfrm>
          <a:solidFill>
            <a:schemeClr val="bg2">
              <a:lumMod val="90000"/>
            </a:schemeClr>
          </a:solidFill>
          <a:ln w="9525">
            <a:solidFill>
              <a:schemeClr val="tx1"/>
            </a:solidFill>
          </a:ln>
        </p:spPr>
        <p:txBody>
          <a:bodyPr rtlCol="0">
            <a:normAutofit/>
          </a:bodyPr>
          <a:lstStyle/>
          <a:p>
            <a:pPr rtl="0">
              <a:lnSpc>
                <a:spcPts val="2000"/>
              </a:lnSpc>
            </a:pPr>
            <a:r>
              <a:rPr lang="es-ES" sz="1200" dirty="0"/>
              <a:t>Monto: $1.306,35</a:t>
            </a:r>
            <a:endParaRPr lang="es-ES" sz="1200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266" y="141650"/>
            <a:ext cx="1259839" cy="146637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750"/>
          <a:stretch>
            <a:fillRect/>
          </a:stretch>
        </p:blipFill>
        <p:spPr>
          <a:xfrm>
            <a:off x="2810844" y="1458434"/>
            <a:ext cx="6148223" cy="39411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97105" y="217722"/>
            <a:ext cx="9610163" cy="816419"/>
          </a:xfrm>
          <a:solidFill>
            <a:schemeClr val="accent2">
              <a:lumMod val="90000"/>
            </a:schemeClr>
          </a:solidFill>
          <a:ln w="12700">
            <a:solidFill>
              <a:schemeClr val="tx1"/>
            </a:solidFill>
          </a:ln>
        </p:spPr>
        <p:txBody>
          <a:bodyPr rtlCol="0"/>
          <a:lstStyle/>
          <a:p>
            <a:pPr algn="ctr" rtl="0"/>
            <a:r>
              <a:rPr lang="es-ES" sz="1800" dirty="0">
                <a:ln>
                  <a:solidFill>
                    <a:srgbClr val="191919"/>
                  </a:solidFill>
                </a:ln>
                <a:latin typeface="Cambria" panose="02040503050406030204" pitchFamily="18" charset="0"/>
                <a:ea typeface="Cambria" panose="02040503050406030204" pitchFamily="18" charset="0"/>
              </a:rPr>
              <a:t>PROYECTO: ADQUISICIÓN DE EQUIPOS, REPUESTOS Y ACCESORIOS COMO IMPLEMENTOS DE SEGURIDAD PARA ACTIVIDADES DE CANYONING Y CANOTAJE DEL COMPLEJO TURÍSTICO CASCADA Y TARABITA EL TRIUNFO, CANTÓN Y PROVINCIA DE PASTAZA</a:t>
            </a:r>
            <a:r>
              <a:rPr lang="es-ES" sz="1800" dirty="0">
                <a:ln>
                  <a:solidFill>
                    <a:srgbClr val="191919"/>
                  </a:solidFill>
                </a:ln>
              </a:rPr>
              <a:t>.</a:t>
            </a:r>
          </a:p>
        </p:txBody>
      </p:sp>
      <p:sp>
        <p:nvSpPr>
          <p:cNvPr id="20" name="Marcador de texto 19"/>
          <p:cNvSpPr>
            <a:spLocks noGrp="1"/>
          </p:cNvSpPr>
          <p:nvPr>
            <p:ph type="body" sz="half" idx="2"/>
          </p:nvPr>
        </p:nvSpPr>
        <p:spPr>
          <a:xfrm>
            <a:off x="9595587" y="1110213"/>
            <a:ext cx="1511681" cy="320482"/>
          </a:xfrm>
          <a:solidFill>
            <a:schemeClr val="bg2">
              <a:lumMod val="90000"/>
            </a:schemeClr>
          </a:solidFill>
          <a:ln w="9525">
            <a:solidFill>
              <a:schemeClr val="tx1"/>
            </a:solidFill>
          </a:ln>
        </p:spPr>
        <p:txBody>
          <a:bodyPr rtlCol="0">
            <a:normAutofit/>
          </a:bodyPr>
          <a:lstStyle/>
          <a:p>
            <a:pPr rtl="0">
              <a:lnSpc>
                <a:spcPts val="2000"/>
              </a:lnSpc>
            </a:pPr>
            <a:r>
              <a:rPr lang="es-ES" sz="1200" dirty="0"/>
              <a:t>Monto: $ 7,811.95</a:t>
            </a:r>
            <a:endParaRPr lang="es-ES" sz="1200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266" y="141650"/>
            <a:ext cx="1259839" cy="146637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191" y="1270454"/>
            <a:ext cx="4159624" cy="381921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2186" y="1989175"/>
            <a:ext cx="4159624" cy="3837255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97105" y="217722"/>
            <a:ext cx="9610163" cy="816419"/>
          </a:xfrm>
          <a:solidFill>
            <a:schemeClr val="accent2">
              <a:lumMod val="90000"/>
            </a:schemeClr>
          </a:solidFill>
          <a:ln w="12700">
            <a:solidFill>
              <a:schemeClr val="tx1"/>
            </a:solidFill>
          </a:ln>
        </p:spPr>
        <p:txBody>
          <a:bodyPr rtlCol="0"/>
          <a:lstStyle/>
          <a:p>
            <a:pPr algn="ctr" rtl="0"/>
            <a:r>
              <a:rPr lang="es-ES" sz="1800" dirty="0">
                <a:ln>
                  <a:solidFill>
                    <a:srgbClr val="191919"/>
                  </a:solidFill>
                </a:ln>
              </a:rPr>
              <a:t>PROYECTO: RESTAURACIÓN Y REPARACIÓN DE LA INFRAESTRUCTURA FÍSICA Y SENDEROS DEL COMPLEJO TURÍSTICO CASCADA Y TARABITA EL TRIUNFO, CANTÓN Y PROVINCIA DE PASTAZA.</a:t>
            </a:r>
          </a:p>
        </p:txBody>
      </p:sp>
      <p:sp>
        <p:nvSpPr>
          <p:cNvPr id="20" name="Marcador de texto 19"/>
          <p:cNvSpPr>
            <a:spLocks noGrp="1"/>
          </p:cNvSpPr>
          <p:nvPr>
            <p:ph type="body" sz="half" idx="2"/>
          </p:nvPr>
        </p:nvSpPr>
        <p:spPr>
          <a:xfrm>
            <a:off x="9595587" y="1110213"/>
            <a:ext cx="1511681" cy="320482"/>
          </a:xfrm>
          <a:solidFill>
            <a:schemeClr val="bg2">
              <a:lumMod val="90000"/>
            </a:schemeClr>
          </a:solidFill>
          <a:ln w="9525">
            <a:solidFill>
              <a:schemeClr val="tx1"/>
            </a:solidFill>
          </a:ln>
        </p:spPr>
        <p:txBody>
          <a:bodyPr rtlCol="0">
            <a:normAutofit/>
          </a:bodyPr>
          <a:lstStyle/>
          <a:p>
            <a:pPr rtl="0">
              <a:lnSpc>
                <a:spcPts val="2000"/>
              </a:lnSpc>
            </a:pPr>
            <a:r>
              <a:rPr lang="es-ES" sz="1200" dirty="0"/>
              <a:t>Monto: </a:t>
            </a:r>
            <a:r>
              <a:rPr lang="es-EC" sz="1200" dirty="0"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$ 7,621.98</a:t>
            </a:r>
            <a:endParaRPr lang="es-ES" sz="1200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266" y="141650"/>
            <a:ext cx="1259839" cy="146637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2887" y="1608021"/>
            <a:ext cx="2047875" cy="2731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89568" y="1110213"/>
            <a:ext cx="1905000" cy="2540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n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54005" y="3429000"/>
            <a:ext cx="1952625" cy="2604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93097" y="3670207"/>
            <a:ext cx="1828800" cy="2439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n 1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00225" y="3726920"/>
            <a:ext cx="1834515" cy="24472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n 1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73987" y="1110213"/>
            <a:ext cx="1857375" cy="24777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97105" y="217722"/>
            <a:ext cx="9610163" cy="816419"/>
          </a:xfrm>
          <a:solidFill>
            <a:schemeClr val="accent2">
              <a:lumMod val="90000"/>
            </a:schemeClr>
          </a:solidFill>
          <a:ln w="12700">
            <a:solidFill>
              <a:schemeClr val="tx1"/>
            </a:solidFill>
          </a:ln>
        </p:spPr>
        <p:txBody>
          <a:bodyPr rtlCol="0"/>
          <a:lstStyle/>
          <a:p>
            <a:pPr algn="ctr" rtl="0"/>
            <a:r>
              <a:rPr lang="es-ES" sz="1800" dirty="0">
                <a:ln>
                  <a:solidFill>
                    <a:srgbClr val="191919"/>
                  </a:solidFill>
                </a:ln>
              </a:rPr>
              <a:t>PROYECTO: Inauguración y puesta en funcionamiento del Mirador Turístico del barrio </a:t>
            </a:r>
            <a:br>
              <a:rPr lang="es-ES" sz="1800" dirty="0">
                <a:ln>
                  <a:solidFill>
                    <a:srgbClr val="191919"/>
                  </a:solidFill>
                </a:ln>
              </a:rPr>
            </a:br>
            <a:r>
              <a:rPr lang="es-ES" sz="1800" dirty="0">
                <a:ln>
                  <a:solidFill>
                    <a:srgbClr val="191919"/>
                  </a:solidFill>
                </a:ln>
              </a:rPr>
              <a:t>Los Olivos</a:t>
            </a: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266" y="141650"/>
            <a:ext cx="1259839" cy="1466371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92166" y="1368195"/>
            <a:ext cx="3324860" cy="2214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n 1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67598" y="3733072"/>
            <a:ext cx="3507196" cy="23360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n 1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21196" y="1368195"/>
            <a:ext cx="3343910" cy="2227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n 1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454631" y="1539202"/>
            <a:ext cx="2833616" cy="37795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14718" y="3000854"/>
            <a:ext cx="9610163" cy="1157288"/>
          </a:xfrm>
          <a:solidFill>
            <a:schemeClr val="accent2">
              <a:lumMod val="90000"/>
            </a:schemeClr>
          </a:solidFill>
          <a:ln w="12700">
            <a:solidFill>
              <a:schemeClr val="tx1"/>
            </a:solidFill>
          </a:ln>
        </p:spPr>
        <p:txBody>
          <a:bodyPr rtlCol="0"/>
          <a:lstStyle/>
          <a:p>
            <a:pPr algn="ctr" rtl="0"/>
            <a:r>
              <a:rPr lang="es-ES" sz="3200" dirty="0">
                <a:ln>
                  <a:solidFill>
                    <a:srgbClr val="191919"/>
                  </a:solidFill>
                </a:ln>
              </a:rPr>
              <a:t>GESTIONES REALIZADAS POR LA PRESIDENCIA EN BENEFICIO DE LA PARROQUIA</a:t>
            </a: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61641" y="398825"/>
            <a:ext cx="2334484" cy="2717188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97105" y="217722"/>
            <a:ext cx="9610163" cy="816419"/>
          </a:xfrm>
          <a:solidFill>
            <a:schemeClr val="accent2">
              <a:lumMod val="90000"/>
            </a:schemeClr>
          </a:solidFill>
          <a:ln w="12700">
            <a:solidFill>
              <a:schemeClr val="tx1"/>
            </a:solidFill>
          </a:ln>
        </p:spPr>
        <p:txBody>
          <a:bodyPr rtlCol="0"/>
          <a:lstStyle/>
          <a:p>
            <a:pPr algn="ctr" rtl="0"/>
            <a:r>
              <a:rPr lang="es-ES" sz="1800" dirty="0">
                <a:ln>
                  <a:solidFill>
                    <a:srgbClr val="191919"/>
                  </a:solidFill>
                </a:ln>
              </a:rPr>
              <a:t>ENTREGA DE EQUIPOS DE VIDEOVIGILANCIA Y SEGURIDAD PARA BENEFICIO DE LA PARROQUIA EL TRIUNFO</a:t>
            </a: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266" y="141650"/>
            <a:ext cx="1259839" cy="146637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33675" y="1344915"/>
            <a:ext cx="6460240" cy="43034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97105" y="236772"/>
            <a:ext cx="9610163" cy="816419"/>
          </a:xfrm>
          <a:solidFill>
            <a:schemeClr val="accent2">
              <a:lumMod val="90000"/>
            </a:schemeClr>
          </a:solidFill>
          <a:ln w="12700">
            <a:solidFill>
              <a:schemeClr val="tx1"/>
            </a:solidFill>
          </a:ln>
        </p:spPr>
        <p:txBody>
          <a:bodyPr rtlCol="0"/>
          <a:lstStyle/>
          <a:p>
            <a:pPr algn="ctr" rtl="0"/>
            <a:r>
              <a:rPr lang="es-ES" sz="1800" dirty="0">
                <a:ln>
                  <a:solidFill>
                    <a:srgbClr val="191919"/>
                  </a:solidFill>
                </a:ln>
              </a:rPr>
              <a:t>FORTALECIMIENTO DE LA CONVIVENCIA CIUDADANA MEDIANTE ACTIVIDADES NAVIDEÑAS PARA LA NIÑEZ Y FAMILIAS CON LA ENTREGA DE CARAMELOS</a:t>
            </a: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266" y="141650"/>
            <a:ext cx="1259839" cy="146637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78080" y="1147564"/>
            <a:ext cx="3147948" cy="2363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79339" y="3605739"/>
            <a:ext cx="3255327" cy="24442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05128" y="3511366"/>
            <a:ext cx="3349497" cy="251473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57519" y="1053191"/>
            <a:ext cx="3147949" cy="23630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97105" y="236772"/>
            <a:ext cx="9610163" cy="816419"/>
          </a:xfrm>
          <a:solidFill>
            <a:schemeClr val="accent2">
              <a:lumMod val="90000"/>
            </a:schemeClr>
          </a:solidFill>
          <a:ln w="12700">
            <a:solidFill>
              <a:schemeClr val="tx1"/>
            </a:solidFill>
          </a:ln>
        </p:spPr>
        <p:txBody>
          <a:bodyPr rtlCol="0"/>
          <a:lstStyle/>
          <a:p>
            <a:pPr algn="ctr" rtl="0"/>
            <a:r>
              <a:rPr lang="es-ES" sz="1800" dirty="0">
                <a:ln>
                  <a:solidFill>
                    <a:srgbClr val="191919"/>
                  </a:solidFill>
                </a:ln>
              </a:rPr>
              <a:t>GESTIONES ANTE EL GOBIERNO CENTRAL PARA FORTALECER LA INVERSIÓN EN LA PARROQUIA EL TRIUNFO EN A CIUDAD DE QUITO </a:t>
            </a: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266" y="141650"/>
            <a:ext cx="1259839" cy="146637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05099" y="1538838"/>
            <a:ext cx="6369753" cy="4243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97105" y="236772"/>
            <a:ext cx="9610163" cy="816419"/>
          </a:xfrm>
          <a:solidFill>
            <a:schemeClr val="accent2">
              <a:lumMod val="90000"/>
            </a:schemeClr>
          </a:solidFill>
          <a:ln w="12700">
            <a:solidFill>
              <a:schemeClr val="tx1"/>
            </a:solidFill>
          </a:ln>
        </p:spPr>
        <p:txBody>
          <a:bodyPr rtlCol="0"/>
          <a:lstStyle/>
          <a:p>
            <a:pPr algn="ctr" rtl="0"/>
            <a:r>
              <a:rPr lang="es-ES" sz="1800" dirty="0">
                <a:ln>
                  <a:solidFill>
                    <a:srgbClr val="191919"/>
                  </a:solidFill>
                </a:ln>
              </a:rPr>
              <a:t>GESTIÓN INTERINSTITUCIONAL PARA LA OBTENCIÓN DE RECURSOS DESTINADOS A PROYECTOS PARROQUIALES 2026</a:t>
            </a: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266" y="141650"/>
            <a:ext cx="1259839" cy="146637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75959" y="3609853"/>
            <a:ext cx="3713163" cy="2473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97512" y="1081974"/>
            <a:ext cx="3523534" cy="2347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97105" y="2023362"/>
            <a:ext cx="3879636" cy="25845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97105" y="236772"/>
            <a:ext cx="9610163" cy="816419"/>
          </a:xfrm>
          <a:solidFill>
            <a:schemeClr val="accent2">
              <a:lumMod val="90000"/>
            </a:schemeClr>
          </a:solidFill>
          <a:ln w="12700">
            <a:solidFill>
              <a:schemeClr val="tx1"/>
            </a:solidFill>
          </a:ln>
        </p:spPr>
        <p:txBody>
          <a:bodyPr rtlCol="0"/>
          <a:lstStyle/>
          <a:p>
            <a:pPr algn="ctr" rtl="0"/>
            <a:r>
              <a:rPr lang="es-ES" sz="1800" dirty="0">
                <a:ln>
                  <a:solidFill>
                    <a:srgbClr val="191919"/>
                  </a:solidFill>
                </a:ln>
              </a:rPr>
              <a:t>GESTIÓN PARA  LA INTERVENCIÓN DEL CAUCE DEL RÍO QUE AFECTABA LA MOVILIDAD, GARANTIZANDO EL TRÁNSITO Y BIENESTAR DE LA COMUNIDAD ARBOLITOS</a:t>
            </a: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266" y="141650"/>
            <a:ext cx="1259839" cy="146637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41555" y="1186386"/>
            <a:ext cx="4136390" cy="275485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70878" y="1148313"/>
            <a:ext cx="4136390" cy="3106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n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31335" y="3608388"/>
            <a:ext cx="3912235" cy="25545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97105" y="236772"/>
            <a:ext cx="9610163" cy="1371249"/>
          </a:xfrm>
          <a:solidFill>
            <a:schemeClr val="accent2">
              <a:lumMod val="90000"/>
            </a:schemeClr>
          </a:solidFill>
          <a:ln w="12700">
            <a:solidFill>
              <a:schemeClr val="tx1"/>
            </a:solidFill>
          </a:ln>
        </p:spPr>
        <p:txBody>
          <a:bodyPr rtlCol="0"/>
          <a:lstStyle/>
          <a:p>
            <a:pPr algn="ctr" rtl="0"/>
            <a:r>
              <a:rPr lang="es-ES" sz="1800" dirty="0">
                <a:ln>
                  <a:solidFill>
                    <a:srgbClr val="191919"/>
                  </a:solidFill>
                </a:ln>
              </a:rPr>
              <a:t>Aprobación y en proceso de ejecución el Proyecto Estratégico para el Mejoramiento Vial y Fortalecimiento Productivo de la Parroquia El Triunfo denominado: IMPULSO A LA PRODUCCION AGRÍCOLA Y GANADERA MEDIANTE EL AFIRMADO Y LASTRADO DE VÍAS EN VARIAS COMUNIDADES DE ZONA DE INFLUENCIA PETROLERA DIRECTA DE LA PARROQUIA ELTRIUNFO CANTON Y PROVINCIA DE PASTAZA.</a:t>
            </a: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7266" y="141650"/>
            <a:ext cx="1259839" cy="146637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9434" y="1812677"/>
            <a:ext cx="3866406" cy="2575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n 1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89745" y="3225251"/>
            <a:ext cx="3642473" cy="273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n 1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32218" y="1802838"/>
            <a:ext cx="3575050" cy="26848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BE101D5B-36A5-4FF2-B6A3-6862F4538B1E}"/>
              </a:ext>
            </a:extLst>
          </p:cNvPr>
          <p:cNvSpPr/>
          <p:nvPr/>
        </p:nvSpPr>
        <p:spPr>
          <a:xfrm>
            <a:off x="2124635" y="855647"/>
            <a:ext cx="8068236" cy="874606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800" b="1" dirty="0">
                <a:solidFill>
                  <a:srgbClr val="000000"/>
                </a:solidFill>
                <a:latin typeface="Times-Roman"/>
              </a:rPr>
              <a:t>APROBACIÓN Y PROCESO DE FIRMA DE LOS CONVENIOS DE LOS PROYECTOS DENOMINADOS:</a:t>
            </a:r>
            <a:endParaRPr lang="es-EC" b="1" dirty="0"/>
          </a:p>
        </p:txBody>
      </p:sp>
      <p:sp>
        <p:nvSpPr>
          <p:cNvPr id="20" name="Rectángulo: esquinas redondeadas 19">
            <a:extLst>
              <a:ext uri="{FF2B5EF4-FFF2-40B4-BE49-F238E27FC236}">
                <a16:creationId xmlns:a16="http://schemas.microsoft.com/office/drawing/2014/main" id="{A428A664-B071-4A3C-B34C-38E99C7B866C}"/>
              </a:ext>
            </a:extLst>
          </p:cNvPr>
          <p:cNvSpPr/>
          <p:nvPr/>
        </p:nvSpPr>
        <p:spPr>
          <a:xfrm>
            <a:off x="845504" y="2762873"/>
            <a:ext cx="4867730" cy="2656292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b="1" dirty="0">
                <a:solidFill>
                  <a:srgbClr val="000000"/>
                </a:solidFill>
                <a:effectLst/>
                <a:latin typeface="Times-Roman"/>
              </a:rPr>
              <a:t>Adquisición de equipo caminero para rehabilitación, mantenimiento y mejoramiento vial de la parroquia el Triunfo, cantón y provincia de </a:t>
            </a:r>
            <a:r>
              <a:rPr lang="es-MX" sz="2400" b="1" dirty="0">
                <a:solidFill>
                  <a:srgbClr val="000000"/>
                </a:solidFill>
                <a:latin typeface="Times-Roman"/>
              </a:rPr>
              <a:t>P</a:t>
            </a:r>
            <a:r>
              <a:rPr lang="es-MX" sz="2400" b="1" dirty="0">
                <a:solidFill>
                  <a:srgbClr val="000000"/>
                </a:solidFill>
                <a:effectLst/>
                <a:latin typeface="Times-Roman"/>
              </a:rPr>
              <a:t>astaza</a:t>
            </a:r>
            <a:endParaRPr lang="es-EC" sz="2400" b="1" dirty="0"/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BE368F4B-8830-4DA4-B77C-98C3306335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8568" y="2106395"/>
            <a:ext cx="3026903" cy="1752911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26EA8F41-98CE-4A4F-B44B-752D1029ED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9692" y="2474259"/>
            <a:ext cx="2446804" cy="2152179"/>
          </a:xfrm>
          <a:prstGeom prst="rect">
            <a:avLst/>
          </a:prstGeom>
        </p:spPr>
      </p:pic>
      <p:sp>
        <p:nvSpPr>
          <p:cNvPr id="31" name="Rectángulo: esquinas redondeadas 30">
            <a:extLst>
              <a:ext uri="{FF2B5EF4-FFF2-40B4-BE49-F238E27FC236}">
                <a16:creationId xmlns:a16="http://schemas.microsoft.com/office/drawing/2014/main" id="{AB439633-CCA8-4DC0-82ED-C02C555805DF}"/>
              </a:ext>
            </a:extLst>
          </p:cNvPr>
          <p:cNvSpPr/>
          <p:nvPr/>
        </p:nvSpPr>
        <p:spPr>
          <a:xfrm>
            <a:off x="6266330" y="3972655"/>
            <a:ext cx="1806234" cy="5255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TRACTOR PANTANERO</a:t>
            </a:r>
            <a:endParaRPr lang="es-EC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2" name="Rectángulo: esquinas redondeadas 31">
            <a:extLst>
              <a:ext uri="{FF2B5EF4-FFF2-40B4-BE49-F238E27FC236}">
                <a16:creationId xmlns:a16="http://schemas.microsoft.com/office/drawing/2014/main" id="{12E758C6-A760-41B4-81F9-B44035B63BBC}"/>
              </a:ext>
            </a:extLst>
          </p:cNvPr>
          <p:cNvSpPr/>
          <p:nvPr/>
        </p:nvSpPr>
        <p:spPr>
          <a:xfrm>
            <a:off x="9426328" y="4626438"/>
            <a:ext cx="1533086" cy="5255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ESCABADORA 320</a:t>
            </a:r>
            <a:endParaRPr lang="es-EC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6AA800A-D263-45C8-A815-75134FBC8F6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3179" y="101060"/>
            <a:ext cx="1815583" cy="2113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25600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BD32739C-3F2E-4C46-9A28-2934DCFF79C0}"/>
              </a:ext>
            </a:extLst>
          </p:cNvPr>
          <p:cNvSpPr/>
          <p:nvPr/>
        </p:nvSpPr>
        <p:spPr>
          <a:xfrm>
            <a:off x="1822680" y="936387"/>
            <a:ext cx="5123329" cy="3223237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dirty="0">
                <a:solidFill>
                  <a:srgbClr val="000000"/>
                </a:solidFill>
                <a:latin typeface="Times-Roman"/>
              </a:rPr>
              <a:t>I</a:t>
            </a:r>
            <a:r>
              <a:rPr lang="es-MX" sz="2800" dirty="0">
                <a:solidFill>
                  <a:srgbClr val="000000"/>
                </a:solidFill>
                <a:effectLst/>
                <a:latin typeface="Times-Roman"/>
              </a:rPr>
              <a:t>mplementación de la cadena productiva de  vainilla silvestre (</a:t>
            </a:r>
            <a:r>
              <a:rPr lang="es-MX" sz="2800" dirty="0" err="1">
                <a:solidFill>
                  <a:srgbClr val="000000"/>
                </a:solidFill>
                <a:latin typeface="Times-Roman"/>
              </a:rPr>
              <a:t>O</a:t>
            </a:r>
            <a:r>
              <a:rPr lang="es-MX" sz="2800" dirty="0" err="1">
                <a:solidFill>
                  <a:srgbClr val="000000"/>
                </a:solidFill>
                <a:effectLst/>
                <a:latin typeface="Times-Roman"/>
              </a:rPr>
              <a:t>dorata</a:t>
            </a:r>
            <a:r>
              <a:rPr lang="es-MX" sz="2800" dirty="0">
                <a:solidFill>
                  <a:srgbClr val="000000"/>
                </a:solidFill>
                <a:effectLst/>
                <a:latin typeface="Times-Roman"/>
              </a:rPr>
              <a:t>) como un producto de biocomercio para la colonia </a:t>
            </a:r>
            <a:r>
              <a:rPr lang="es-MX" sz="2800" dirty="0">
                <a:solidFill>
                  <a:srgbClr val="000000"/>
                </a:solidFill>
                <a:latin typeface="Times-Roman"/>
              </a:rPr>
              <a:t>Bolívar</a:t>
            </a:r>
            <a:r>
              <a:rPr lang="es-MX" sz="2800" dirty="0">
                <a:solidFill>
                  <a:srgbClr val="000000"/>
                </a:solidFill>
                <a:effectLst/>
                <a:latin typeface="Times-Roman"/>
              </a:rPr>
              <a:t>, parroquia el </a:t>
            </a:r>
            <a:r>
              <a:rPr lang="es-MX" sz="2800" dirty="0">
                <a:solidFill>
                  <a:srgbClr val="000000"/>
                </a:solidFill>
                <a:latin typeface="Times-Roman"/>
              </a:rPr>
              <a:t>T</a:t>
            </a:r>
            <a:r>
              <a:rPr lang="es-MX" sz="2800" dirty="0">
                <a:solidFill>
                  <a:srgbClr val="000000"/>
                </a:solidFill>
                <a:effectLst/>
                <a:latin typeface="Times-Roman"/>
              </a:rPr>
              <a:t>riunfo cantón </a:t>
            </a:r>
            <a:r>
              <a:rPr lang="es-MX" sz="2800" dirty="0">
                <a:solidFill>
                  <a:srgbClr val="000000"/>
                </a:solidFill>
                <a:latin typeface="Times-Roman"/>
              </a:rPr>
              <a:t>P</a:t>
            </a:r>
            <a:r>
              <a:rPr lang="es-MX" sz="2800" dirty="0">
                <a:solidFill>
                  <a:srgbClr val="000000"/>
                </a:solidFill>
                <a:effectLst/>
                <a:latin typeface="Times-Roman"/>
              </a:rPr>
              <a:t>astaza, provincia de </a:t>
            </a:r>
            <a:r>
              <a:rPr lang="es-MX" sz="2800" dirty="0">
                <a:solidFill>
                  <a:srgbClr val="000000"/>
                </a:solidFill>
                <a:latin typeface="Times-Roman"/>
              </a:rPr>
              <a:t>P</a:t>
            </a:r>
            <a:r>
              <a:rPr lang="es-MX" sz="2800" dirty="0">
                <a:solidFill>
                  <a:srgbClr val="000000"/>
                </a:solidFill>
                <a:effectLst/>
                <a:latin typeface="Times-Roman"/>
              </a:rPr>
              <a:t>astaza.</a:t>
            </a:r>
            <a:endParaRPr lang="es-EC" sz="28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C06D140-A958-4BAD-8A36-19AB92FAC6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8143" y="1051689"/>
            <a:ext cx="4011171" cy="237731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B037CB8-CBA6-4025-B10D-D1B45A26F6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2580" y="3429000"/>
            <a:ext cx="2622298" cy="2578953"/>
          </a:xfrm>
          <a:prstGeom prst="rect">
            <a:avLst/>
          </a:prstGeom>
        </p:spPr>
      </p:pic>
      <p:sp>
        <p:nvSpPr>
          <p:cNvPr id="2" name="Triángulo isósceles 1">
            <a:extLst>
              <a:ext uri="{FF2B5EF4-FFF2-40B4-BE49-F238E27FC236}">
                <a16:creationId xmlns:a16="http://schemas.microsoft.com/office/drawing/2014/main" id="{FA9B0A1F-C5EC-404F-B7EE-15CE5FCAFC1D}"/>
              </a:ext>
            </a:extLst>
          </p:cNvPr>
          <p:cNvSpPr/>
          <p:nvPr/>
        </p:nvSpPr>
        <p:spPr>
          <a:xfrm>
            <a:off x="2748338" y="4058130"/>
            <a:ext cx="2904565" cy="1949823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9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 EJECUTARSE CON UN MONTO DE </a:t>
            </a:r>
            <a:r>
              <a:rPr lang="es-EC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$568.346,27</a:t>
            </a:r>
            <a:endParaRPr lang="es-EC" b="1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4DED2D9-8E93-4DBB-A7DE-E2FF2636BBD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9450" y="0"/>
            <a:ext cx="1815583" cy="2113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74271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D3FD23B1-9EE8-49DC-BE38-E85B0B3974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6883" y="3505045"/>
            <a:ext cx="4242858" cy="244917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CA00322-DC2B-4312-8BBF-FF63143EF7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816" y="3204575"/>
            <a:ext cx="3527369" cy="26338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DA5DDA7-8607-4E2C-BEB6-945E268953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484" y="487705"/>
            <a:ext cx="3769657" cy="27168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BF00AD19-182A-4764-89BC-90DC4A64E9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8631" y="487705"/>
            <a:ext cx="3997740" cy="25972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5692B15-5319-4EF5-BE46-5C9727C1DCB6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9450" y="0"/>
            <a:ext cx="1815583" cy="2113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51320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C5692B15-5319-4EF5-BE46-5C9727C1DCB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9450" y="0"/>
            <a:ext cx="1815583" cy="2113221"/>
          </a:xfrm>
          <a:prstGeom prst="rect">
            <a:avLst/>
          </a:prstGeom>
        </p:spPr>
      </p:pic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8F67EDC9-38E3-4C10-9EF0-B0C0086EA5AD}"/>
              </a:ext>
            </a:extLst>
          </p:cNvPr>
          <p:cNvSpPr/>
          <p:nvPr/>
        </p:nvSpPr>
        <p:spPr>
          <a:xfrm>
            <a:off x="3597692" y="1913539"/>
            <a:ext cx="5123329" cy="3223237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dirty="0">
                <a:solidFill>
                  <a:srgbClr val="000000"/>
                </a:solidFill>
                <a:latin typeface="Times-Roman"/>
              </a:rPr>
              <a:t>MUCHAS GRACIAS!!!</a:t>
            </a:r>
          </a:p>
          <a:p>
            <a:pPr algn="ctr"/>
            <a:endParaRPr lang="es-EC" sz="2800" dirty="0"/>
          </a:p>
        </p:txBody>
      </p:sp>
    </p:spTree>
    <p:extLst>
      <p:ext uri="{BB962C8B-B14F-4D97-AF65-F5344CB8AC3E}">
        <p14:creationId xmlns:p14="http://schemas.microsoft.com/office/powerpoint/2010/main" val="273993216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MONO">
      <a:dk1>
        <a:srgbClr val="000000"/>
      </a:dk1>
      <a:lt1>
        <a:srgbClr val="ECEEF7"/>
      </a:lt1>
      <a:dk2>
        <a:srgbClr val="000000"/>
      </a:dk2>
      <a:lt2>
        <a:srgbClr val="F5F8FF"/>
      </a:lt2>
      <a:accent1>
        <a:srgbClr val="ECEEF7"/>
      </a:accent1>
      <a:accent2>
        <a:srgbClr val="F5F8FF"/>
      </a:accent2>
      <a:accent3>
        <a:srgbClr val="A1A2A9"/>
      </a:accent3>
      <a:accent4>
        <a:srgbClr val="141514"/>
      </a:accent4>
      <a:accent5>
        <a:srgbClr val="000000"/>
      </a:accent5>
      <a:accent6>
        <a:srgbClr val="96969C"/>
      </a:accent6>
      <a:hlink>
        <a:srgbClr val="5F6063"/>
      </a:hlink>
      <a:folHlink>
        <a:srgbClr val="919191"/>
      </a:folHlink>
    </a:clrScheme>
    <a:fontScheme name="Century Gothic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2C74EDC3-6C87-4699-93BC-02BA54C8E071}">
  <ds:schemaRefs/>
</ds:datastoreItem>
</file>

<file path=customXml/itemProps2.xml><?xml version="1.0" encoding="utf-8"?>
<ds:datastoreItem xmlns:ds="http://schemas.openxmlformats.org/officeDocument/2006/customXml" ds:itemID="{147902AF-9AD5-48A3-AD68-95C39B09F399}">
  <ds:schemaRefs/>
</ds:datastoreItem>
</file>

<file path=customXml/itemProps3.xml><?xml version="1.0" encoding="utf-8"?>
<ds:datastoreItem xmlns:ds="http://schemas.openxmlformats.org/officeDocument/2006/customXml" ds:itemID="{6F000AB2-1957-427C-B872-176ABC83E732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574</TotalTime>
  <Words>2901</Words>
  <Application>Microsoft Office PowerPoint</Application>
  <PresentationFormat>Panorámica</PresentationFormat>
  <Paragraphs>305</Paragraphs>
  <Slides>56</Slides>
  <Notes>47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56</vt:i4>
      </vt:variant>
    </vt:vector>
  </HeadingPairs>
  <TitlesOfParts>
    <vt:vector size="66" baseType="lpstr">
      <vt:lpstr>Algerian</vt:lpstr>
      <vt:lpstr>Arial</vt:lpstr>
      <vt:lpstr>Calibri</vt:lpstr>
      <vt:lpstr>Cambria</vt:lpstr>
      <vt:lpstr>Century</vt:lpstr>
      <vt:lpstr>Century Gothic</vt:lpstr>
      <vt:lpstr>Poppins</vt:lpstr>
      <vt:lpstr>Times-Roman</vt:lpstr>
      <vt:lpstr>Wingdings</vt:lpstr>
      <vt:lpstr>RetrospectVTI</vt:lpstr>
      <vt:lpstr>RENDICION DE CUENTAS 2025</vt:lpstr>
      <vt:lpstr>Introducción</vt:lpstr>
      <vt:lpstr>MARCO NORMATIVO</vt:lpstr>
      <vt:lpstr>MARCO NORMATIVO</vt:lpstr>
      <vt:lpstr>MARCO NORMATIVO</vt:lpstr>
      <vt:lpstr>SUJETOS OBLIGADOS A RENDIR CUENTAS</vt:lpstr>
      <vt:lpstr>sobre QUE SE RINDE CUENTAS?</vt:lpstr>
      <vt:lpstr>FASES DEL PROCESO RENDICION DE CUENTAS</vt:lpstr>
      <vt:lpstr>ROL CIUDADANO Y TRANSPARENCIA</vt:lpstr>
      <vt:lpstr>Presentación de PowerPoint</vt:lpstr>
      <vt:lpstr>Informe financiero 2025</vt:lpstr>
      <vt:lpstr>Informe financiero 2025</vt:lpstr>
      <vt:lpstr>Informe financiero 2025</vt:lpstr>
      <vt:lpstr>Informe financiero 2025</vt:lpstr>
      <vt:lpstr>Informe financiero 2025</vt:lpstr>
      <vt:lpstr>Informe financiero 2025</vt:lpstr>
      <vt:lpstr>Informe financiero 2025</vt:lpstr>
      <vt:lpstr>Las imágenes hablan mas que las palabras!!!!</vt:lpstr>
      <vt:lpstr>Presentación de PowerPoint</vt:lpstr>
      <vt:lpstr>PROYECTO: ADQUISICIÓN DE IMPLEMENTOS DEPORTIVOS PARA LA PROMOCIÓN DEL DEPORTE EN LA PARROQUIA EL TRIUNFO, CANTÓN Y PROVINCIA DE PASTAZA</vt:lpstr>
      <vt:lpstr>PROYECTO: CONTRATACIÓN DEL SERVICIO DE TRANSPORTE, ALIMENTACIÓN E HIDRATACIÓN PARA LA PARTICIPACIÓN DE LA ESCUELA FORMATIVA DE FUTBOL DE LA PARROQUIA EL TRIUNFO A EVENTOS DEPORTIVOS ORGANIZADOS POR LAS DIFERENTES ESCUELAS FORMATIVAS DE LOS GAD PARROQUIALES</vt:lpstr>
      <vt:lpstr>PROYECTO: ADQUISICIÓN DE PRODUCTOS PERECIBLES Y NO PERECIBLES DE PRIMERANECESIDAD PARA LA ALIMENTACIÓN DE NIÑOS, NIÑAS Y ADOLESCENTES DEL SECTOR VULNERABLE DE LA PARROQUIARURAL EL TRIUNFO, CANTÓN Y PROVINCIA DE PASTAZA</vt:lpstr>
      <vt:lpstr>PROYECTO: ADQUISICIÓN DE RACIONES ALIMENTICIAS CON VÍVERES DE PRIMERA NECESIDAD PARA LOS ADULTOS MAYORES Y PERSONAS CON CAPACIDADES ESPECIALES DE LA PARROQUIA EL TRIUNFO, CANTÓN Y PROVINCIA DE PASTAZA</vt:lpstr>
      <vt:lpstr>PROYECTO: SERVICIO DE ALIMENTACIÓN MEDIANTE EL CONVENIO INTERINSTITUCIONAL ENTRE EL PATRONATO PROVINCIAL DE PASTAZA AÑOS DORADOS “CORAZONES ALEGRES” Y EL GADPR EL TRIUNFO, PARROQUIA EL TRIUNFO, CANTÓN Y PROVINCIA DE PASTAZA</vt:lpstr>
      <vt:lpstr>PROYECTO: ADQUISICIÓN DE MATERIALES Y HERRAMIENTAS DE FERRETERÍA Y AGREGADOS PÉTREOS PARA LA REPARACIÓN Y RESTAURACIÓN DE INFRAESTRUCTURAS COMUNALES DE SECTORES, COLONIAS Y LA CABECERA PARROQUIAL DE LA PARROQUIA EL TRIUNFO, CANTÓN Y PROVINCIA DE PASTAZA</vt:lpstr>
      <vt:lpstr>PROYECTO: ADQUISICIÓN DE PINTURAS, MATERIALES Y ACCESORIOS PARA EL MEJORAMIENTO DE LOS ESPACIOS PÚBLICOS, TURISTICOS, CASAS COMUNALES Y PARADAS DE LA COMUNIDADES, BARRIOS Y COLONIAS QUE PERTENECEN A LA PARROQUIA EL TRIUNFO, CANTÓN Y PROVINCIA DE PASTAZA</vt:lpstr>
      <vt:lpstr>PROYECTO:  FORTALECIMIENTO AL RESCATE ANCESTRAL E IDENTIDAD CULTURAL Y REVALORIZACIÓN DE LAS ACTIVIDADES AGRO PRODUCTIVAS, GANADERA, ARTÍSTICAS, CULTURALES Y DEPORTIVAS DE LA PARROQUIA EL TRIUNFO PARA EL AÑO 2025</vt:lpstr>
      <vt:lpstr>Presentación de PowerPoint</vt:lpstr>
      <vt:lpstr>PROYECTO: DESBANQUE, APERTURA Y AFIRMADO DE LAS VÍAS EN LAS COMUNIDADES CONDOR MIRADOR, MIRADOR DE VILLANO,  SAN VICENTE DE VILLANO, LA FLORIDA DE LA PARROQUIA EL TRIUNFO, CANTÓN Y PROVINCIA DE PASTAZA</vt:lpstr>
      <vt:lpstr>PROYECTO: REPARACIÓN DE LA VEREDA DE USO PEATONAL DE LA CALLE SANTA FE DE LA PARROQUIA EL TRIUNFO, CANTON Y PROVINCIA DE PASTAZA</vt:lpstr>
      <vt:lpstr>PROYECTO: SERVICIO DE ALQUILER DE MAQUINARIA PESADA PARA TRABAJOS DE EXCAVACIÓN, DESALOJO, AMPLIACIÓN DE VÍAS, RECONFORMACIÓN Y LIMPIEZA DE CUNETAS DE LAS COMUNIDADES KURIPAKCHA, ESFUERZO 2, BARRANQUILLA Y EL SECTOR DE LA FERIA GANADERA PERTENECIENTES A LA PARROQUIA EL TRIUNFO, CANTÓN Y PROVINCIA DE PASTAZA</vt:lpstr>
      <vt:lpstr>PROYECTO: MANTENIMIENTO DE LA CASA COMUNAL EN LA COMUNIDAD KURIPAKCHA, KM. 40 VIA LIBERTAD-ARBOLITOS-KURIPAKCHA, PERTENECIENTE A LA PARROQUIA EL TRIUNFO, CANTON Y PROVINCIA DE PASTAZA.</vt:lpstr>
      <vt:lpstr>PROYECTO: MANTENIMIENTO DE LA INFRAESTRUCTURA EXTERIOR E INTERIOR DEL EDIFICIO DEL GADPR EL TRIUNFO CANTÓN Y PROVINCIA DE PASTAZA.</vt:lpstr>
      <vt:lpstr>PROYECTO: RESTAURACIÓN Y REPARACIÓN DE LA INFRAESTRUCTURA DE LOS ESTABLOS DE LA FERIA GANADERA DE LA PARROQUIA EL TRIUNFO, CANTÓN Y PROVINCIA DE PASTAZA.</vt:lpstr>
      <vt:lpstr>Presentación de PowerPoint</vt:lpstr>
      <vt:lpstr>Presentación de PowerPoint</vt:lpstr>
      <vt:lpstr>Presentación de PowerPoint</vt:lpstr>
      <vt:lpstr>PROYECTO: FORTALECIMIENTO DE LA PRODUCCION DE ESPECIES MENORES, MEDIANTE LA ADQUISICION DE PIE DE CRIA DE CUYES, INSUMOS Y MATERIALES DE FERRETERIA PARA LA PARROQUIA EL   TRIUNFO, CANTÓN Y PROVINCIA DE PASTAZA.</vt:lpstr>
      <vt:lpstr>PROYECTO: FORTALECIMIENTO A LA CADENA PRODUCTIVA AVÍCOLA Y LA ADQUISICIÓN DE INSUMOS PARA SU CRIANZA DE LA PARROQUIA EL TRIUNFO, CANTÓN Y PROVINCIA DE PASTAZA.</vt:lpstr>
      <vt:lpstr>PROYECTO: FORTALECIMIENTO DEL SECTOR AGRÍCOLA MEDIANTE LA ADQUISICIÓN DE ABONO (POLLINAZA), PLANTAS CÍTRICAS, FRUTALES TROPICALES, ORNAMENTALES Y KITS DE PODA PARA LASCOLONIAS Y COMUNIDADES DE LA PARROQUIA EL TRIUNFO, CANTÓN Y PROVINCIA DE PASTAZA.</vt:lpstr>
      <vt:lpstr>PROYECTO: ADQUISICION DE INSUMOS VETERINARIOS PARA FORTALECER LA PRODUCCION Y REPRODUCCION GANADERA DE LA PARROQUIA EL TRIUNFO, CANTON Y PROVINCIA DE PASTAZA.</vt:lpstr>
      <vt:lpstr>PROYECTO: FORTALECIMIENTO PRODUCTIVO AGROPECUARIO MEDIANTE LA ADQUISICIÓN DE UN TANQUE DE NITROGENO DE 20 KG INCLUIDO LOS RECARGUES PARA SEIS MESES PARA LA PARROQUIA EL TRIUNFO, CANTÓN Y PROVINCIA DE PASTAZA.</vt:lpstr>
      <vt:lpstr>PROYECTO: ADQUISICIÓN DE EQUIPOS, REPUESTOS Y ACCESORIOS COMO IMPLEMENTOS DE SEGURIDAD PARA ACTIVIDADES DE CANYONING Y CANOTAJE DEL COMPLEJO TURÍSTICO CASCADA Y TARABITA EL TRIUNFO, CANTÓN Y PROVINCIA DE PASTAZA.</vt:lpstr>
      <vt:lpstr>PROYECTO: RESTAURACIÓN Y REPARACIÓN DE LA INFRAESTRUCTURA FÍSICA Y SENDEROS DEL COMPLEJO TURÍSTICO CASCADA Y TARABITA EL TRIUNFO, CANTÓN Y PROVINCIA DE PASTAZA.</vt:lpstr>
      <vt:lpstr>PROYECTO: Inauguración y puesta en funcionamiento del Mirador Turístico del barrio  Los Olivos</vt:lpstr>
      <vt:lpstr>GESTIONES REALIZADAS POR LA PRESIDENCIA EN BENEFICIO DE LA PARROQUIA</vt:lpstr>
      <vt:lpstr>ENTREGA DE EQUIPOS DE VIDEOVIGILANCIA Y SEGURIDAD PARA BENEFICIO DE LA PARROQUIA EL TRIUNFO</vt:lpstr>
      <vt:lpstr>FORTALECIMIENTO DE LA CONVIVENCIA CIUDADANA MEDIANTE ACTIVIDADES NAVIDEÑAS PARA LA NIÑEZ Y FAMILIAS CON LA ENTREGA DE CARAMELOS</vt:lpstr>
      <vt:lpstr>GESTIONES ANTE EL GOBIERNO CENTRAL PARA FORTALECER LA INVERSIÓN EN LA PARROQUIA EL TRIUNFO EN A CIUDAD DE QUITO </vt:lpstr>
      <vt:lpstr>GESTIÓN INTERINSTITUCIONAL PARA LA OBTENCIÓN DE RECURSOS DESTINADOS A PROYECTOS PARROQUIALES 2026</vt:lpstr>
      <vt:lpstr>GESTIÓN PARA  LA INTERVENCIÓN DEL CAUCE DEL RÍO QUE AFECTABA LA MOVILIDAD, GARANTIZANDO EL TRÁNSITO Y BIENESTAR DE LA COMUNIDAD ARBOLITOS</vt:lpstr>
      <vt:lpstr>Aprobación y en proceso de ejecución el Proyecto Estratégico para el Mejoramiento Vial y Fortalecimiento Productivo de la Parroquia El Triunfo denominado: IMPULSO A LA PRODUCCION AGRÍCOLA Y GANADERA MEDIANTE EL AFIRMADO Y LASTRADO DE VÍAS EN VARIAS COMUNIDADES DE ZONA DE INFLUENCIA PETROLERA DIRECTA DE LA PARROQUIA ELTRIUNFO CANTON Y PROVINCIA DE PASTAZA.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RENDICION DE CUENTAS 2025</dc:title>
  <dc:creator>FERNANDA ANGELICA PALLAROSO MENENDEZ</dc:creator>
  <cp:lastModifiedBy>FERNANDA ANGELICA PALLAROSO MENENDEZ</cp:lastModifiedBy>
  <cp:revision>23</cp:revision>
  <dcterms:created xsi:type="dcterms:W3CDTF">2026-05-11T21:57:00Z</dcterms:created>
  <dcterms:modified xsi:type="dcterms:W3CDTF">2026-05-26T20:01:42Z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ICV">
    <vt:lpwstr>CEA04583E6E245C1834F082470B770A3_12</vt:lpwstr>
  </property>
  <property fmtid="{D5CDD505-2E9C-101B-9397-08002B2CF9AE}" pid="4" name="KSOProductBuildVer">
    <vt:lpwstr>2058-12.1.0.26372</vt:lpwstr>
  </property>
</Properties>
</file>